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  <p:sldId id="259" r:id="rId6"/>
    <p:sldId id="260" r:id="rId7"/>
    <p:sldId id="262" r:id="rId8"/>
    <p:sldId id="270" r:id="rId9"/>
    <p:sldId id="261" r:id="rId10"/>
    <p:sldId id="263" r:id="rId11"/>
    <p:sldId id="265" r:id="rId12"/>
    <p:sldId id="264" r:id="rId13"/>
    <p:sldId id="269" r:id="rId14"/>
    <p:sldId id="267" r:id="rId15"/>
    <p:sldId id="266" r:id="rId16"/>
    <p:sldId id="273" r:id="rId17"/>
    <p:sldId id="274" r:id="rId18"/>
    <p:sldId id="268" r:id="rId19"/>
    <p:sldId id="275" r:id="rId20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CCEC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18" d="100"/>
          <a:sy n="118" d="100"/>
        </p:scale>
        <p:origin x="-300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44.5\common\&#1057;&#1054;&#1041;&#1056;&#1040;&#1053;&#1048;&#1045;%20&#1044;&#1045;&#1055;&#1059;&#1058;&#1040;&#1058;-&#1057;&#1055;&#1056;&#1040;&#1042;\2015\&#1043;&#1086;&#1076;&#1086;&#1074;&#1086;&#1081;%20&#1086;&#1090;&#1095;&#1077;&#1090;\&#1055;&#1091;&#1073;&#1083;&#1080;&#1095;&#1085;&#1099;&#1077;%20&#1089;&#1083;&#1091;&#1096;&#1072;&#1085;&#1080;&#1103;\&#1056;&#1072;&#1073;&#1086;&#1095;&#1080;&#1077;%20&#1084;&#1072;&#1090;&#1077;&#1088;&#1080;&#1072;&#1083;&#1099;\&#1090;&#1072;&#1073;&#1083;&#1080;&#1094;&#1099;_2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44.5\common\&#1057;&#1054;&#1041;&#1056;&#1040;&#1053;&#1048;&#1045;%20&#1044;&#1045;&#1055;&#1059;&#1058;&#1040;&#1058;-&#1057;&#1055;&#1056;&#1040;&#1042;\2015\&#1043;&#1086;&#1076;&#1086;&#1074;&#1086;&#1081;%20&#1086;&#1090;&#1095;&#1077;&#1090;\&#1055;&#1091;&#1073;&#1083;&#1080;&#1095;&#1085;&#1099;&#1077;%20&#1089;&#1083;&#1091;&#1096;&#1072;&#1085;&#1080;&#1103;\&#1056;&#1072;&#1073;&#1086;&#1095;&#1080;&#1077;%20&#1084;&#1072;&#1090;&#1077;&#1088;&#1080;&#1072;&#1083;&#1099;\&#1090;&#1072;&#1073;&#1083;&#1080;&#1094;&#1099;_2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44.5\common\&#1057;&#1054;&#1041;&#1056;&#1040;&#1053;&#1048;&#1045;%20&#1044;&#1045;&#1055;&#1059;&#1058;&#1040;&#1058;-&#1057;&#1055;&#1056;&#1040;&#1042;\2015\&#1043;&#1086;&#1076;&#1086;&#1074;&#1086;&#1081;%20&#1086;&#1090;&#1095;&#1077;&#1090;\&#1055;&#1091;&#1073;&#1083;&#1080;&#1095;&#1085;&#1099;&#1077;%20&#1089;&#1083;&#1091;&#1096;&#1072;&#1085;&#1080;&#1103;\&#1056;&#1072;&#1073;&#1086;&#1095;&#1080;&#1077;%20&#1084;&#1072;&#1090;&#1077;&#1088;&#1080;&#1072;&#1083;&#1099;\&#1048;&#1085;&#1074;&#1077;&#1089;&#1090;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5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6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44.5\common\&#1057;&#1054;&#1041;&#1056;&#1040;&#1053;&#1048;&#1045;%20&#1044;&#1045;&#1055;&#1059;&#1058;&#1040;&#1058;-&#1057;&#1055;&#1056;&#1040;&#1042;\2015\&#1043;&#1086;&#1076;&#1086;&#1074;&#1086;&#1081;%20&#1086;&#1090;&#1095;&#1077;&#1090;\&#1055;&#1091;&#1073;&#1083;&#1080;&#1095;&#1085;&#1099;&#1077;%20&#1089;&#1083;&#1091;&#1096;&#1072;&#1085;&#1080;&#1103;\&#1056;&#1072;&#1073;&#1086;&#1095;&#1080;&#1077;%20&#1084;&#1072;&#1090;&#1077;&#1088;&#1080;&#1072;&#1083;&#1099;\&#1044;&#1086;&#1093;&#1086;&#1076;&#1099;%20&#1053;&#1040;&#1054;%20&#1040;&#1088;&#1093;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44.5\common\&#1057;&#1054;&#1041;&#1056;&#1040;&#1053;&#1048;&#1045;%20&#1044;&#1045;&#1055;&#1059;&#1058;&#1040;&#1058;-&#1057;&#1055;&#1056;&#1040;&#1042;\2015\&#1043;&#1086;&#1076;&#1086;&#1074;&#1086;&#1081;%20&#1086;&#1090;&#1095;&#1077;&#1090;\&#1055;&#1091;&#1073;&#1083;&#1080;&#1095;&#1085;&#1099;&#1077;%20&#1089;&#1083;&#1091;&#1096;&#1072;&#1085;&#1080;&#1103;\&#1056;&#1072;&#1073;&#1086;&#1095;&#1080;&#1077;%20&#1084;&#1072;&#1090;&#1077;&#1088;&#1080;&#1072;&#1083;&#1099;\&#1090;&#1072;&#1073;&#1083;&#1080;&#1094;&#1099;_1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44.5\common\&#1057;&#1054;&#1041;&#1056;&#1040;&#1053;&#1048;&#1045;%20&#1044;&#1045;&#1055;&#1059;&#1058;&#1040;&#1058;-&#1057;&#1055;&#1056;&#1040;&#1042;\2015\&#1043;&#1086;&#1076;&#1086;&#1074;&#1086;&#1081;%20&#1086;&#1090;&#1095;&#1077;&#1090;\&#1055;&#1091;&#1073;&#1083;&#1080;&#1095;&#1085;&#1099;&#1077;%20&#1089;&#1083;&#1091;&#1096;&#1072;&#1085;&#1080;&#1103;\&#1056;&#1072;&#1073;&#1086;&#1095;&#1080;&#1077;%20&#1084;&#1072;&#1090;&#1077;&#1088;&#1080;&#1072;&#1083;&#1099;\&#1090;&#1072;&#1073;&#1083;&#1080;&#1094;&#1099;_1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44.5\common\&#1057;&#1054;&#1041;&#1056;&#1040;&#1053;&#1048;&#1045;%20&#1044;&#1045;&#1055;&#1059;&#1058;&#1040;&#1058;-&#1057;&#1055;&#1056;&#1040;&#1042;\2015\&#1043;&#1086;&#1076;&#1086;&#1074;&#1086;&#1081;%20&#1086;&#1090;&#1095;&#1077;&#1090;\&#1055;&#1091;&#1073;&#1083;&#1080;&#1095;&#1085;&#1099;&#1077;%20&#1089;&#1083;&#1091;&#1096;&#1072;&#1085;&#1080;&#1103;\&#1056;&#1072;&#1073;&#1086;&#1095;&#1080;&#1077;%20&#1084;&#1072;&#1090;&#1077;&#1088;&#1080;&#1072;&#1083;&#1099;\&#1056;&#1079;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44.5\common\&#1057;&#1054;&#1041;&#1056;&#1040;&#1053;&#1048;&#1045;%20&#1044;&#1045;&#1055;&#1059;&#1058;&#1040;&#1058;-&#1057;&#1055;&#1056;&#1040;&#1042;\2015\&#1043;&#1086;&#1076;&#1086;&#1074;&#1086;&#1081;%20&#1086;&#1090;&#1095;&#1077;&#1090;\&#1055;&#1091;&#1073;&#1083;&#1080;&#1095;&#1085;&#1099;&#1077;%20&#1089;&#1083;&#1091;&#1096;&#1072;&#1085;&#1080;&#1103;\&#1056;&#1072;&#1073;&#1086;&#1095;&#1080;&#1077;%20&#1084;&#1072;&#1090;&#1077;&#1088;&#1080;&#1072;&#1083;&#1099;\&#1090;&#1072;&#1073;&#1083;&#1080;&#1094;&#1099;_2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27"/>
  <c:chart>
    <c:autoTitleDeleted val="1"/>
    <c:plotArea>
      <c:layout/>
      <c:ofPieChart>
        <c:ofPieType val="pie"/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dLbls>
            <c:dLbl>
              <c:idx val="1"/>
              <c:layout>
                <c:manualLayout>
                  <c:x val="1.2800042028060626E-4"/>
                  <c:y val="0.37941595199099765"/>
                </c:manualLayout>
              </c:layout>
              <c:tx>
                <c:rich>
                  <a:bodyPr/>
                  <a:lstStyle/>
                  <a:p>
                    <a:r>
                      <a:rPr lang="ru-RU" sz="1400" b="1" baseline="0" dirty="0">
                        <a:latin typeface="Times New Roman" panose="02020603050405020304" pitchFamily="18" charset="0"/>
                      </a:rPr>
                      <a:t>Безвозмездные </a:t>
                    </a:r>
                    <a:r>
                      <a:rPr lang="ru-RU" sz="1400" b="1" baseline="0" dirty="0" smtClean="0">
                        <a:latin typeface="Times New Roman" panose="02020603050405020304" pitchFamily="18" charset="0"/>
                      </a:rPr>
                      <a:t>поступления -             1 061,1</a:t>
                    </a:r>
                    <a:endParaRPr lang="ru-RU" dirty="0"/>
                  </a:p>
                </c:rich>
              </c:tx>
              <c:dLblPos val="bestFit"/>
              <c:showVal val="1"/>
              <c:showCatName val="1"/>
            </c:dLbl>
            <c:dLbl>
              <c:idx val="2"/>
              <c:layout>
                <c:manualLayout>
                  <c:x val="8.0406092236470786E-2"/>
                  <c:y val="4.1161605825473582E-2"/>
                </c:manualLayout>
              </c:layout>
              <c:tx>
                <c:rich>
                  <a:bodyPr/>
                  <a:lstStyle/>
                  <a:p>
                    <a:r>
                      <a:rPr lang="ru-RU" sz="1400" b="1" baseline="0" dirty="0">
                        <a:latin typeface="Times New Roman" panose="02020603050405020304" pitchFamily="18" charset="0"/>
                      </a:rPr>
                      <a:t>Налоговые </a:t>
                    </a:r>
                    <a:r>
                      <a:rPr lang="ru-RU" sz="1400" b="1" baseline="0" dirty="0" smtClean="0">
                        <a:latin typeface="Times New Roman" panose="02020603050405020304" pitchFamily="18" charset="0"/>
                      </a:rPr>
                      <a:t>доходы – 9 </a:t>
                    </a:r>
                    <a:r>
                      <a:rPr lang="ru-RU" sz="1400" b="1" baseline="0" dirty="0">
                        <a:latin typeface="Times New Roman" panose="02020603050405020304" pitchFamily="18" charset="0"/>
                      </a:rPr>
                      <a:t>329,4</a:t>
                    </a:r>
                    <a:endParaRPr lang="ru-RU" dirty="0"/>
                  </a:p>
                </c:rich>
              </c:tx>
              <c:dLblPos val="bestFit"/>
              <c:showVal val="1"/>
              <c:showCatName val="1"/>
            </c:dLbl>
            <c:dLbl>
              <c:idx val="3"/>
              <c:layout>
                <c:manualLayout>
                  <c:x val="5.3783175447697312E-2"/>
                  <c:y val="4.872558019869138E-2"/>
                </c:manualLayout>
              </c:layout>
              <c:tx>
                <c:rich>
                  <a:bodyPr/>
                  <a:lstStyle/>
                  <a:p>
                    <a:r>
                      <a:rPr lang="ru-RU" sz="1400" b="1" baseline="0" dirty="0">
                        <a:latin typeface="Times New Roman" panose="02020603050405020304" pitchFamily="18" charset="0"/>
                      </a:rPr>
                      <a:t>Неналоговые </a:t>
                    </a:r>
                    <a:r>
                      <a:rPr lang="ru-RU" sz="1400" b="1" baseline="0" dirty="0" smtClean="0">
                        <a:latin typeface="Times New Roman" panose="02020603050405020304" pitchFamily="18" charset="0"/>
                      </a:rPr>
                      <a:t>доходы -                                      5 </a:t>
                    </a:r>
                    <a:r>
                      <a:rPr lang="ru-RU" sz="1400" b="1" baseline="0" dirty="0">
                        <a:latin typeface="Times New Roman" panose="02020603050405020304" pitchFamily="18" charset="0"/>
                      </a:rPr>
                      <a:t>939,4</a:t>
                    </a:r>
                    <a:endParaRPr lang="ru-RU" dirty="0"/>
                  </a:p>
                </c:rich>
              </c:tx>
              <c:dLblPos val="bestFit"/>
              <c:showVal val="1"/>
              <c:showCatName val="1"/>
            </c:dLbl>
            <c:dLbl>
              <c:idx val="4"/>
              <c:layout>
                <c:manualLayout>
                  <c:x val="-0.25302470766590246"/>
                  <c:y val="-0.15519206442948838"/>
                </c:manualLayout>
              </c:layout>
              <c:tx>
                <c:rich>
                  <a:bodyPr/>
                  <a:lstStyle/>
                  <a:p>
                    <a:r>
                      <a:rPr lang="ru-RU" sz="1400" b="1" baseline="0" dirty="0" smtClean="0">
                        <a:latin typeface="Times New Roman" panose="02020603050405020304" pitchFamily="18" charset="0"/>
                      </a:rPr>
                      <a:t> Налоговые и неналоговые доходы -                                </a:t>
                    </a:r>
                    <a:r>
                      <a:rPr lang="en-US" sz="1400" b="1" baseline="0" dirty="0" smtClean="0">
                        <a:latin typeface="Times New Roman" panose="02020603050405020304" pitchFamily="18" charset="0"/>
                      </a:rPr>
                      <a:t>15268,8</a:t>
                    </a:r>
                    <a:endParaRPr lang="en-US" dirty="0"/>
                  </a:p>
                </c:rich>
              </c:tx>
              <c:dLblPos val="bestFit"/>
              <c:showVal val="1"/>
              <c:separator>
</c:separator>
            </c:dLbl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dLblPos val="bestFit"/>
            <c:showVal val="1"/>
            <c:showCatName val="1"/>
            <c:showLeaderLines val="1"/>
          </c:dLbls>
          <c:cat>
            <c:strRef>
              <c:f>Лист1!$A$2:$A$5</c:f>
              <c:strCache>
                <c:ptCount val="4"/>
                <c:pt idx="0">
                  <c:v>Налоговые и неналоговые доходы</c:v>
                </c:pt>
                <c:pt idx="1">
                  <c:v>Безвозмездные поступления</c:v>
                </c:pt>
                <c:pt idx="2">
                  <c:v>Налоговые доходы</c:v>
                </c:pt>
                <c:pt idx="3">
                  <c:v>Неналоговые доходы</c:v>
                </c:pt>
              </c:strCache>
            </c:strRef>
          </c:cat>
          <c:val>
            <c:numRef>
              <c:f>Лист1!$B$2:$B$5</c:f>
              <c:numCache>
                <c:formatCode>#,##0.0</c:formatCode>
                <c:ptCount val="4"/>
                <c:pt idx="1">
                  <c:v>1061.0999999999999</c:v>
                </c:pt>
                <c:pt idx="2">
                  <c:v>9329.4</c:v>
                </c:pt>
                <c:pt idx="3">
                  <c:v>5939.4</c:v>
                </c:pt>
              </c:numCache>
            </c:numRef>
          </c:val>
        </c:ser>
        <c:dLbls>
          <c:showCatName val="1"/>
        </c:dLbls>
        <c:gapWidth val="90"/>
        <c:secondPieSize val="75"/>
        <c:serLines>
          <c:spPr>
            <a:ln>
              <a:noFill/>
            </a:ln>
          </c:spPr>
        </c:serLines>
      </c:ofPieChart>
    </c:plotArea>
    <c:plotVisOnly val="1"/>
    <c:dispBlanksAs val="zero"/>
  </c:chart>
  <c:txPr>
    <a:bodyPr/>
    <a:lstStyle/>
    <a:p>
      <a:pPr>
        <a:defRPr sz="1400" b="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11"/>
  <c:chart>
    <c:view3D>
      <c:rotX val="30"/>
      <c:rotY val="60"/>
      <c:perspective val="30"/>
    </c:view3D>
    <c:plotArea>
      <c:layout>
        <c:manualLayout>
          <c:layoutTarget val="inner"/>
          <c:xMode val="edge"/>
          <c:yMode val="edge"/>
          <c:x val="2.3076994799359839E-2"/>
          <c:y val="1.36967352211405E-4"/>
          <c:w val="0.53738755281171724"/>
          <c:h val="0.97249245697846454"/>
        </c:manualLayout>
      </c:layout>
      <c:pie3DChart>
        <c:varyColors val="1"/>
        <c:ser>
          <c:idx val="0"/>
          <c:order val="0"/>
          <c:explosion val="25"/>
          <c:dLbls>
            <c:dLbl>
              <c:idx val="0"/>
              <c:spPr/>
              <c:txPr>
                <a:bodyPr/>
                <a:lstStyle/>
                <a:p>
                  <a:pPr>
                    <a:defRPr>
                      <a:solidFill>
                        <a:schemeClr val="bg1"/>
                      </a:solidFill>
                    </a:defRPr>
                  </a:pPr>
                  <a:endParaRPr lang="ru-RU"/>
                </a:p>
              </c:txPr>
            </c:dLbl>
            <c:dLbl>
              <c:idx val="1"/>
              <c:layout>
                <c:manualLayout>
                  <c:x val="-9.5093424142267367E-3"/>
                  <c:y val="-6.2780380723980872E-3"/>
                </c:manualLayout>
              </c:layout>
              <c:showVal val="1"/>
            </c:dLbl>
            <c:showVal val="1"/>
            <c:showLeaderLines val="1"/>
          </c:dLbls>
          <c:cat>
            <c:strRef>
              <c:f>'[таблицы_2.xlsx]Приложение №9 к Пояснительн (2'!$B$11:$B$12</c:f>
              <c:strCache>
                <c:ptCount val="2"/>
                <c:pt idx="0">
                  <c:v>ПРОГРАММНАЯ ЧАСТЬ</c:v>
                </c:pt>
                <c:pt idx="1">
                  <c:v>НЕПРОГРАММНАЯ ЧАСТЬ</c:v>
                </c:pt>
              </c:strCache>
            </c:strRef>
          </c:cat>
          <c:val>
            <c:numRef>
              <c:f>'[таблицы_2.xlsx]Приложение №9 к Пояснительн (2'!$G$11:$G$12</c:f>
              <c:numCache>
                <c:formatCode>0.0%</c:formatCode>
                <c:ptCount val="2"/>
                <c:pt idx="0">
                  <c:v>0.97988266782490596</c:v>
                </c:pt>
                <c:pt idx="1">
                  <c:v>2.0117332175094187E-2</c:v>
                </c:pt>
              </c:numCache>
            </c:numRef>
          </c:val>
        </c:ser>
        <c:dLbls/>
      </c:pie3DChart>
    </c:plotArea>
    <c:legend>
      <c:legendPos val="r"/>
      <c:layout>
        <c:manualLayout>
          <c:xMode val="edge"/>
          <c:yMode val="edge"/>
          <c:x val="0.51287542675717501"/>
          <c:y val="0.20706655199230739"/>
          <c:w val="0.48712457324282527"/>
          <c:h val="0.34134365187493798"/>
        </c:manualLayout>
      </c:layout>
      <c:txPr>
        <a:bodyPr/>
        <a:lstStyle/>
        <a:p>
          <a:pPr>
            <a:defRPr sz="1400" b="1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zero"/>
  </c:chart>
  <c:txPr>
    <a:bodyPr/>
    <a:lstStyle/>
    <a:p>
      <a:pPr>
        <a:defRPr sz="1800"/>
      </a:pPr>
      <a:endParaRPr lang="ru-RU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26"/>
  <c:chart>
    <c:autoTitleDeleted val="1"/>
    <c:plotArea>
      <c:layout>
        <c:manualLayout>
          <c:layoutTarget val="inner"/>
          <c:xMode val="edge"/>
          <c:yMode val="edge"/>
          <c:x val="0.49731312142688033"/>
          <c:y val="2.5695895241679378E-2"/>
          <c:w val="0.45203265579801954"/>
          <c:h val="0.94860820951664138"/>
        </c:manualLayout>
      </c:layout>
      <c:barChart>
        <c:barDir val="bar"/>
        <c:grouping val="stacked"/>
        <c:ser>
          <c:idx val="0"/>
          <c:order val="0"/>
          <c:tx>
            <c:strRef>
              <c:f>'Приложение №9 к Пояснительной_1'!$C$2</c:f>
              <c:strCache>
                <c:ptCount val="1"/>
                <c:pt idx="0">
                  <c:v>Всего расходов</c:v>
                </c:pt>
              </c:strCache>
            </c:strRef>
          </c:tx>
          <c:dLbls>
            <c:dLbl>
              <c:idx val="0"/>
              <c:layout>
                <c:manualLayout>
                  <c:x val="4.9247161031347457E-2"/>
                  <c:y val="-2.3359904765164782E-3"/>
                </c:manualLayout>
              </c:layout>
              <c:showVal val="1"/>
            </c:dLbl>
            <c:dLbl>
              <c:idx val="1"/>
              <c:layout>
                <c:manualLayout>
                  <c:x val="2.1105926156291768E-2"/>
                  <c:y val="-4.6719809530327838E-3"/>
                </c:manualLayout>
              </c:layout>
              <c:showVal val="1"/>
            </c:dLbl>
            <c:dLbl>
              <c:idx val="2"/>
              <c:layout>
                <c:manualLayout>
                  <c:x val="2.3920049643797226E-2"/>
                  <c:y val="4.6719809530324412E-3"/>
                </c:manualLayout>
              </c:layout>
              <c:showVal val="1"/>
            </c:dLbl>
            <c:dLbl>
              <c:idx val="3"/>
              <c:layout>
                <c:manualLayout>
                  <c:x val="2.3920049643797334E-2"/>
                  <c:y val="2.3359904765161352E-3"/>
                </c:manualLayout>
              </c:layout>
              <c:showVal val="1"/>
            </c:dLbl>
            <c:dLbl>
              <c:idx val="4"/>
              <c:layout>
                <c:manualLayout>
                  <c:x val="1.8291802668786199E-2"/>
                  <c:y val="2.3359904765163065E-3"/>
                </c:manualLayout>
              </c:layout>
              <c:showVal val="1"/>
            </c:dLbl>
            <c:dLbl>
              <c:idx val="5"/>
              <c:layout>
                <c:manualLayout>
                  <c:x val="2.2512987900044551E-2"/>
                  <c:y val="-8.5651994679779808E-17"/>
                </c:manualLayout>
              </c:layout>
              <c:showVal val="1"/>
            </c:dLbl>
            <c:dLbl>
              <c:idx val="6"/>
              <c:layout>
                <c:manualLayout>
                  <c:x val="4.2211852312583516E-2"/>
                  <c:y val="0"/>
                </c:manualLayout>
              </c:layout>
              <c:showVal val="1"/>
            </c:dLbl>
            <c:dLbl>
              <c:idx val="7"/>
              <c:layout>
                <c:manualLayout>
                  <c:x val="2.5327111387550016E-2"/>
                  <c:y val="-2.3359904765163065E-3"/>
                </c:manualLayout>
              </c:layout>
              <c:showVal val="1"/>
            </c:dLbl>
            <c:dLbl>
              <c:idx val="8"/>
              <c:layout>
                <c:manualLayout>
                  <c:x val="2.2512987900044551E-2"/>
                  <c:y val="7.0079714295489181E-3"/>
                </c:manualLayout>
              </c:layout>
              <c:showVal val="1"/>
            </c:dLbl>
            <c:dLbl>
              <c:idx val="9"/>
              <c:layout>
                <c:manualLayout>
                  <c:x val="5.7689531493864056E-2"/>
                  <c:y val="-4.6719809530326988E-3"/>
                </c:manualLayout>
              </c:layout>
              <c:showVal val="1"/>
            </c:dLbl>
            <c:dLbl>
              <c:idx val="10"/>
              <c:layout>
                <c:manualLayout>
                  <c:x val="4.2211852312583419E-2"/>
                  <c:y val="4.6719809530325271E-3"/>
                </c:manualLayout>
              </c:layout>
              <c:showVal val="1"/>
            </c:dLbl>
            <c:dLbl>
              <c:idx val="11"/>
              <c:layout>
                <c:manualLayout>
                  <c:x val="4.2211852312583419E-2"/>
                  <c:y val="2.3359904765163065E-3"/>
                </c:manualLayout>
              </c:layout>
              <c:showVal val="1"/>
            </c:dLbl>
            <c:dLbl>
              <c:idx val="12"/>
              <c:layout>
                <c:manualLayout>
                  <c:x val="2.2512987900044551E-2"/>
                  <c:y val="0"/>
                </c:manualLayout>
              </c:layout>
              <c:showVal val="1"/>
            </c:dLbl>
            <c:dLbl>
              <c:idx val="13"/>
              <c:layout>
                <c:manualLayout>
                  <c:x val="2.1105926156291768E-2"/>
                  <c:y val="0"/>
                </c:manualLayout>
              </c:layout>
              <c:showVal val="1"/>
            </c:dLbl>
            <c:dLbl>
              <c:idx val="14"/>
              <c:layout>
                <c:manualLayout>
                  <c:x val="7.4574272418897469E-2"/>
                  <c:y val="0"/>
                </c:manualLayout>
              </c:layout>
              <c:showVal val="1"/>
            </c:dLbl>
            <c:dLbl>
              <c:idx val="15"/>
              <c:layout>
                <c:manualLayout>
                  <c:x val="2.5327111387550127E-2"/>
                  <c:y val="-2.3359904765163494E-3"/>
                </c:manualLayout>
              </c:layout>
              <c:showVal val="1"/>
            </c:dLbl>
            <c:dLbl>
              <c:idx val="16"/>
              <c:layout>
                <c:manualLayout>
                  <c:x val="3.2362420106314037E-2"/>
                  <c:y val="-4.6721648892906068E-3"/>
                </c:manualLayout>
              </c:layout>
              <c:showVal val="1"/>
            </c:dLbl>
            <c:dLbl>
              <c:idx val="17"/>
              <c:layout>
                <c:manualLayout>
                  <c:x val="5.4875408006358484E-2"/>
                  <c:y val="4.6719809530326121E-3"/>
                </c:manualLayout>
              </c:layout>
              <c:showVal val="1"/>
            </c:dLbl>
            <c:dLbl>
              <c:idx val="18"/>
              <c:layout>
                <c:manualLayout>
                  <c:x val="5.3468346262605805E-2"/>
                  <c:y val="2.3359904765162631E-3"/>
                </c:manualLayout>
              </c:layout>
              <c:showVal val="1"/>
            </c:dLbl>
            <c:dLbl>
              <c:idx val="19"/>
              <c:layout>
                <c:manualLayout>
                  <c:x val="1.8291802668786095E-2"/>
                  <c:y val="2.3359904765162631E-3"/>
                </c:manualLayout>
              </c:layout>
              <c:showVal val="1"/>
            </c:dLbl>
            <c:dLbl>
              <c:idx val="20"/>
              <c:layout>
                <c:manualLayout>
                  <c:x val="2.8141234875055685E-2"/>
                  <c:y val="-2.1412998669944955E-17"/>
                </c:manualLayout>
              </c:layout>
              <c:showVal val="1"/>
            </c:dLbl>
            <c:dLbl>
              <c:idx val="21"/>
              <c:layout>
                <c:manualLayout>
                  <c:x val="2.3920049643797334E-2"/>
                  <c:y val="-1.8393625799341E-7"/>
                </c:manualLayout>
              </c:layout>
              <c:showVal val="1"/>
            </c:dLbl>
            <c:dLbl>
              <c:idx val="22"/>
              <c:layout>
                <c:manualLayout>
                  <c:x val="2.5327111387550127E-2"/>
                  <c:y val="-2.3359904765163065E-3"/>
                </c:manualLayout>
              </c:layout>
              <c:showVal val="1"/>
            </c:dLbl>
            <c:dLbl>
              <c:idx val="23"/>
              <c:layout>
                <c:manualLayout>
                  <c:x val="1.4070506645264557E-2"/>
                  <c:y val="-4.6719809530326121E-3"/>
                </c:manualLayout>
              </c:layout>
              <c:showVal val="1"/>
            </c:dLbl>
            <c:dLbl>
              <c:idx val="24"/>
              <c:layout>
                <c:manualLayout>
                  <c:x val="0.2420146199254789"/>
                  <c:y val="-4.6719809530326121E-3"/>
                </c:manualLayout>
              </c:layout>
              <c:showVal val="1"/>
            </c:dLbl>
            <c:showVal val="1"/>
          </c:dLbls>
          <c:cat>
            <c:strRef>
              <c:f>'Приложение №9 к Пояснительной_1'!$B$3:$B$27</c:f>
              <c:strCache>
                <c:ptCount val="25"/>
                <c:pt idx="0">
                  <c:v>Развитие государственного управления в Ненецком автономном округе</c:v>
                </c:pt>
                <c:pt idx="1">
                  <c:v>Обеспечение общественного порядка, противодействие преступности, терроризму, экстремизму и коррупции в Ненецком автономном округе</c:v>
                </c:pt>
                <c:pt idx="2">
                  <c:v>Управление региональными финансами в Ненецком автономном округе</c:v>
                </c:pt>
                <c:pt idx="3">
                  <c:v>Обеспечение гражданской защиты в Ненецком автономном округе</c:v>
                </c:pt>
                <c:pt idx="4">
                  <c:v>Управление имуществом и земельными ресурсами на территории Ненецкого автономного округа</c:v>
                </c:pt>
                <c:pt idx="5">
                  <c:v>Развитие предпринимательской деятельности в Ненецком автономном округе</c:v>
                </c:pt>
                <c:pt idx="6">
                  <c:v>Развитие сельского хозяйства и регулирование рынков сельскохозяйственной продукции, сырья и продовольствия в Ненецком автономном округе</c:v>
                </c:pt>
                <c:pt idx="7">
                  <c:v>Обеспечение эпизоотического и ветеринарно-санитарного благополучия на территории Ненецкого автономного округа</c:v>
                </c:pt>
                <c:pt idx="8">
                  <c:v>Информационное общество Ненецкого автономного округа</c:v>
                </c:pt>
                <c:pt idx="9">
                  <c:v>Развитие транспортной системы Ненецкого автономного округа</c:v>
                </c:pt>
                <c:pt idx="10">
                  <c:v>Обеспечение доступным и комфортным жильём и коммунальными услугами граждан, проживающих в Ненецком автономном округе</c:v>
                </c:pt>
                <c:pt idx="11">
                  <c:v>Модернизация жилищно-коммунального хозяйства Ненецкого автономного округа</c:v>
                </c:pt>
                <c:pt idx="12">
                  <c:v>Энергоэффективность и развитие энергетики в Ненецком автономном округе</c:v>
                </c:pt>
                <c:pt idx="13">
                  <c:v>Охрана окружающей среды, воспроизводство и использование природных ресурсов</c:v>
                </c:pt>
                <c:pt idx="14">
                  <c:v>Развитие образования в Ненецком автономном округе</c:v>
                </c:pt>
                <c:pt idx="15">
                  <c:v>Молодёжь Ненецкого автономного округа</c:v>
                </c:pt>
                <c:pt idx="16">
                  <c:v>Развитие культуры и туризма</c:v>
                </c:pt>
                <c:pt idx="17">
                  <c:v>Развитие здравоохранения Ненецкого автономного округа</c:v>
                </c:pt>
                <c:pt idx="18">
                  <c:v>Социальная поддержка граждан в Ненецком автономном округе</c:v>
                </c:pt>
                <c:pt idx="19">
                  <c:v>Оказание содействия добровольному переселению в Ненецкий автономный округ соотечественников, проживающих за рубежом, на 2013 - 2015 годы</c:v>
                </c:pt>
                <c:pt idx="20">
                  <c:v>Развитие физической культуры, спорта и дополнительного образования в Ненецком автономном округе</c:v>
                </c:pt>
                <c:pt idx="21">
                  <c:v>Сохранение и развитие коренных малочисленных народов Севера в Ненецком автономном округе</c:v>
                </c:pt>
                <c:pt idx="22">
                  <c:v>Реализация региональной политики Ненецкого автономного округа в сфере международных, межрегиональных и межнациональных отношений, развития гражданского общества и информации</c:v>
                </c:pt>
                <c:pt idx="23">
                  <c:v>Улучшение условий и охраны труда в Ненецком автономном округе на 2015-2017 годы</c:v>
                </c:pt>
                <c:pt idx="24">
                  <c:v>ПРОГРАММНАЯ ЧАСТЬ</c:v>
                </c:pt>
              </c:strCache>
            </c:strRef>
          </c:cat>
          <c:val>
            <c:numRef>
              <c:f>'Приложение №9 к Пояснительной_1'!$C$3:$C$27</c:f>
              <c:numCache>
                <c:formatCode>#,##0.0;[Red]\-#,##0.0;0.0</c:formatCode>
                <c:ptCount val="25"/>
                <c:pt idx="0">
                  <c:v>1360.2202</c:v>
                </c:pt>
                <c:pt idx="1">
                  <c:v>53.689</c:v>
                </c:pt>
                <c:pt idx="2">
                  <c:v>172.18340000000001</c:v>
                </c:pt>
                <c:pt idx="3">
                  <c:v>215.9205</c:v>
                </c:pt>
                <c:pt idx="4">
                  <c:v>5.0663</c:v>
                </c:pt>
                <c:pt idx="5">
                  <c:v>36.105400000000003</c:v>
                </c:pt>
                <c:pt idx="6">
                  <c:v>1225.4838</c:v>
                </c:pt>
                <c:pt idx="7">
                  <c:v>132.52370000000002</c:v>
                </c:pt>
                <c:pt idx="8">
                  <c:v>301.6515</c:v>
                </c:pt>
                <c:pt idx="9">
                  <c:v>2027.0228</c:v>
                </c:pt>
                <c:pt idx="10">
                  <c:v>1172.9468000000002</c:v>
                </c:pt>
                <c:pt idx="11">
                  <c:v>1257.8956000000001</c:v>
                </c:pt>
                <c:pt idx="12">
                  <c:v>45.152100000000004</c:v>
                </c:pt>
                <c:pt idx="13">
                  <c:v>83.696600000000004</c:v>
                </c:pt>
                <c:pt idx="14">
                  <c:v>3965.5252999999998</c:v>
                </c:pt>
                <c:pt idx="15">
                  <c:v>114.0736</c:v>
                </c:pt>
                <c:pt idx="16">
                  <c:v>811.68909999999994</c:v>
                </c:pt>
                <c:pt idx="17">
                  <c:v>2241.0608999999995</c:v>
                </c:pt>
                <c:pt idx="18">
                  <c:v>2331.9969999999998</c:v>
                </c:pt>
                <c:pt idx="19">
                  <c:v>1.9576</c:v>
                </c:pt>
                <c:pt idx="20">
                  <c:v>654.83339999999998</c:v>
                </c:pt>
                <c:pt idx="21">
                  <c:v>41.791100000000007</c:v>
                </c:pt>
                <c:pt idx="22">
                  <c:v>222.80130000000003</c:v>
                </c:pt>
                <c:pt idx="23">
                  <c:v>0.68329999999999991</c:v>
                </c:pt>
                <c:pt idx="24">
                  <c:v>18475.970300000001</c:v>
                </c:pt>
              </c:numCache>
            </c:numRef>
          </c:val>
        </c:ser>
        <c:dLbls>
          <c:showVal val="1"/>
        </c:dLbls>
        <c:gapWidth val="95"/>
        <c:overlap val="100"/>
        <c:axId val="85577728"/>
        <c:axId val="85579264"/>
      </c:barChart>
      <c:catAx>
        <c:axId val="85577728"/>
        <c:scaling>
          <c:orientation val="minMax"/>
        </c:scaling>
        <c:axPos val="l"/>
        <c:majorTickMark val="none"/>
        <c:tickLblPos val="nextTo"/>
        <c:crossAx val="85579264"/>
        <c:crosses val="autoZero"/>
        <c:auto val="1"/>
        <c:lblAlgn val="ctr"/>
        <c:lblOffset val="100"/>
      </c:catAx>
      <c:valAx>
        <c:axId val="85579264"/>
        <c:scaling>
          <c:orientation val="minMax"/>
        </c:scaling>
        <c:delete val="1"/>
        <c:axPos val="b"/>
        <c:numFmt formatCode="#,##0.0;[Red]\-#,##0.0;0.0" sourceLinked="1"/>
        <c:tickLblPos val="nextTo"/>
        <c:crossAx val="85577728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1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view3D>
      <c:rotX val="30"/>
      <c:rotY val="70"/>
      <c:perspective val="30"/>
    </c:view3D>
    <c:plotArea>
      <c:layout/>
      <c:pie3DChart>
        <c:varyColors val="1"/>
        <c:ser>
          <c:idx val="7"/>
          <c:order val="0"/>
          <c:tx>
            <c:strRef>
              <c:f>'Исполнение. Приложение №10 (3)'!$J$8</c:f>
              <c:strCache>
                <c:ptCount val="1"/>
                <c:pt idx="0">
                  <c:v>Расход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-3.9940117764692716E-2"/>
                  <c:y val="2.5449408060351019E-2"/>
                </c:manualLayout>
              </c:layout>
              <c:showCatName val="1"/>
              <c:showPercent val="1"/>
            </c:dLbl>
            <c:dLbl>
              <c:idx val="1"/>
              <c:layout>
                <c:manualLayout>
                  <c:x val="5.7025774913898472E-2"/>
                  <c:y val="0.18255864524537924"/>
                </c:manualLayout>
              </c:layout>
              <c:showCatName val="1"/>
              <c:showPercent val="1"/>
            </c:dLbl>
            <c:dLbl>
              <c:idx val="2"/>
              <c:layout>
                <c:manualLayout>
                  <c:x val="3.3884012887456953E-2"/>
                  <c:y val="-1.965415089380312E-2"/>
                </c:manualLayout>
              </c:layout>
              <c:showCatName val="1"/>
              <c:showPercent val="1"/>
            </c:dLbl>
            <c:dLbl>
              <c:idx val="3"/>
              <c:layout>
                <c:manualLayout>
                  <c:x val="-2.6181868681257645E-2"/>
                  <c:y val="-4.4046596448633095E-3"/>
                </c:manualLayout>
              </c:layout>
              <c:showCatName val="1"/>
              <c:showPercent val="1"/>
            </c:dLbl>
            <c:dLbl>
              <c:idx val="4"/>
              <c:layout>
                <c:manualLayout>
                  <c:x val="-2.1975336073769593E-3"/>
                  <c:y val="-1.4897057508515313E-2"/>
                </c:manualLayout>
              </c:layout>
              <c:showCatName val="1"/>
              <c:showPercent val="1"/>
            </c:dLbl>
            <c:showCatName val="1"/>
            <c:showPercent val="1"/>
            <c:showLeaderLines val="1"/>
          </c:dLbls>
          <c:cat>
            <c:strRef>
              <c:f>'Исполнение. Приложение №10 (3)'!$B$24:$B$28</c:f>
              <c:strCache>
                <c:ptCount val="5"/>
                <c:pt idx="0">
                  <c:v>Дорожная деятельность</c:v>
                </c:pt>
                <c:pt idx="1">
                  <c:v>Жилищное строительство</c:v>
                </c:pt>
                <c:pt idx="2">
                  <c:v>Образование, культура и спорт</c:v>
                </c:pt>
                <c:pt idx="3">
                  <c:v>Коммунальное хозяйство</c:v>
                </c:pt>
                <c:pt idx="4">
                  <c:v>Прочие объекты</c:v>
                </c:pt>
              </c:strCache>
            </c:strRef>
          </c:cat>
          <c:val>
            <c:numRef>
              <c:f>'Исполнение. Приложение №10 (3)'!$J$24:$J$28</c:f>
              <c:numCache>
                <c:formatCode>#,##0.00_ ;[Red]\-#,##0.00\ </c:formatCode>
                <c:ptCount val="5"/>
                <c:pt idx="0">
                  <c:v>819185.5</c:v>
                </c:pt>
                <c:pt idx="1">
                  <c:v>565254.1</c:v>
                </c:pt>
                <c:pt idx="2">
                  <c:v>393071.60000000003</c:v>
                </c:pt>
                <c:pt idx="3">
                  <c:v>246958.3</c:v>
                </c:pt>
                <c:pt idx="4">
                  <c:v>158241.90000000002</c:v>
                </c:pt>
              </c:numCache>
            </c:numRef>
          </c:val>
        </c:ser>
        <c:dLbls>
          <c:showPercent val="1"/>
        </c:dLbls>
      </c:pie3DChart>
    </c:plotArea>
    <c:plotVisOnly val="1"/>
    <c:dispBlanksAs val="zero"/>
  </c:chart>
  <c:txPr>
    <a:bodyPr/>
    <a:lstStyle/>
    <a:p>
      <a:pPr>
        <a:defRPr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11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Уточненный план</c:v>
                </c:pt>
              </c:strCache>
            </c:strRef>
          </c:tx>
          <c:dLbls>
            <c:dLbl>
              <c:idx val="0"/>
              <c:layout>
                <c:manualLayout>
                  <c:x val="5.2983414755717849E-2"/>
                  <c:y val="-8.8317207179000323E-2"/>
                </c:manualLayout>
              </c:layout>
              <c:showVal val="1"/>
            </c:dLbl>
            <c:showVal val="1"/>
          </c:dLbls>
          <c:cat>
            <c:strRef>
              <c:f>Лист1!$A$2</c:f>
              <c:strCache>
                <c:ptCount val="1"/>
                <c:pt idx="0">
                  <c:v>Государственный долг</c:v>
                </c:pt>
              </c:strCache>
            </c:strRef>
          </c:cat>
          <c:val>
            <c:numRef>
              <c:f>Лист1!$B$2</c:f>
              <c:numCache>
                <c:formatCode>#,##0.0</c:formatCode>
                <c:ptCount val="1"/>
                <c:pt idx="0">
                  <c:v>2000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Исполнение</c:v>
                </c:pt>
              </c:strCache>
            </c:strRef>
          </c:tx>
          <c:dLbls>
            <c:dLbl>
              <c:idx val="0"/>
              <c:layout>
                <c:manualLayout>
                  <c:x val="3.9583333333333331E-2"/>
                  <c:y val="-7.1874999999999994E-2"/>
                </c:manualLayout>
              </c:layout>
              <c:showVal val="1"/>
            </c:dLbl>
            <c:showVal val="1"/>
          </c:dLbls>
          <c:cat>
            <c:strRef>
              <c:f>Лист1!$A$2</c:f>
              <c:strCache>
                <c:ptCount val="1"/>
                <c:pt idx="0">
                  <c:v>Государственный долг</c:v>
                </c:pt>
              </c:strCache>
            </c:strRef>
          </c:cat>
          <c:val>
            <c:numRef>
              <c:f>Лист1!$C$2</c:f>
              <c:numCache>
                <c:formatCode>#,##0.0</c:formatCode>
                <c:ptCount val="1"/>
                <c:pt idx="0">
                  <c:v>1000</c:v>
                </c:pt>
              </c:numCache>
            </c:numRef>
          </c:val>
        </c:ser>
        <c:dLbls/>
        <c:shape val="cylinder"/>
        <c:axId val="101801984"/>
        <c:axId val="101803904"/>
        <c:axId val="0"/>
      </c:bar3DChart>
      <c:catAx>
        <c:axId val="101801984"/>
        <c:scaling>
          <c:orientation val="minMax"/>
        </c:scaling>
        <c:delete val="1"/>
        <c:axPos val="b"/>
        <c:tickLblPos val="nextTo"/>
        <c:crossAx val="101803904"/>
        <c:crosses val="autoZero"/>
        <c:auto val="1"/>
        <c:lblAlgn val="ctr"/>
        <c:lblOffset val="100"/>
      </c:catAx>
      <c:valAx>
        <c:axId val="101803904"/>
        <c:scaling>
          <c:orientation val="minMax"/>
        </c:scaling>
        <c:delete val="1"/>
        <c:axPos val="l"/>
        <c:numFmt formatCode="#,##0.0" sourceLinked="1"/>
        <c:tickLblPos val="nextTo"/>
        <c:crossAx val="101801984"/>
        <c:crosses val="autoZero"/>
        <c:crossBetween val="between"/>
      </c:valAx>
    </c:plotArea>
    <c:legend>
      <c:legendPos val="b"/>
    </c:legend>
    <c:plotVisOnly val="1"/>
    <c:dispBlanksAs val="gap"/>
  </c:chart>
  <c:txPr>
    <a:bodyPr/>
    <a:lstStyle/>
    <a:p>
      <a:pPr>
        <a:defRPr sz="1600" b="1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11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Стурктура государственного долга</c:v>
                </c:pt>
              </c:strCache>
            </c:strRef>
          </c:tx>
          <c:dPt>
            <c:idx val="0"/>
            <c:spPr>
              <a:solidFill>
                <a:schemeClr val="tx2">
                  <a:lumMod val="40000"/>
                  <a:lumOff val="60000"/>
                </a:schemeClr>
              </a:solidFill>
            </c:spPr>
          </c:dPt>
          <c:dLbls>
            <c:dLbl>
              <c:idx val="0"/>
              <c:layout>
                <c:manualLayout>
                  <c:x val="1.4339695765914156E-2"/>
                  <c:y val="-0.3060462031996446"/>
                </c:manualLayout>
              </c:layout>
              <c:showVal val="1"/>
            </c:dLbl>
            <c:delete val="1"/>
          </c:dLbls>
          <c:cat>
            <c:strRef>
              <c:f>Лист1!$A$2</c:f>
              <c:strCache>
                <c:ptCount val="1"/>
                <c:pt idx="0">
                  <c:v>Кредиты кредитных организаций</c:v>
                </c:pt>
              </c:strCache>
            </c:strRef>
          </c:cat>
          <c:val>
            <c:numRef>
              <c:f>Лист1!$B$2</c:f>
              <c:numCache>
                <c:formatCode>0%</c:formatCode>
                <c:ptCount val="1"/>
                <c:pt idx="0">
                  <c:v>1</c:v>
                </c:pt>
              </c:numCache>
            </c:numRef>
          </c:val>
        </c:ser>
        <c:dLbls/>
      </c:pie3DChart>
    </c:plotArea>
    <c:legend>
      <c:legendPos val="r"/>
    </c:legend>
    <c:plotVisOnly val="1"/>
    <c:dispBlanksAs val="zero"/>
  </c:chart>
  <c:txPr>
    <a:bodyPr/>
    <a:lstStyle/>
    <a:p>
      <a:pPr>
        <a:defRPr sz="1600" b="1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26"/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Безвозмездные поступления</c:v>
                </c:pt>
              </c:strCache>
            </c:strRef>
          </c:tx>
          <c:dLbls>
            <c:dLbl>
              <c:idx val="0"/>
              <c:layout>
                <c:manualLayout>
                  <c:x val="-0.1683637108503096"/>
                  <c:y val="-0.20562524476340555"/>
                </c:manualLayout>
              </c:layout>
              <c:tx>
                <c:rich>
                  <a:bodyPr/>
                  <a:lstStyle/>
                  <a:p>
                    <a:pPr>
                      <a:defRPr>
                        <a:solidFill>
                          <a:schemeClr val="bg1"/>
                        </a:solidFill>
                      </a:defRPr>
                    </a:pPr>
                    <a:r>
                      <a:rPr lang="ru-RU" dirty="0">
                        <a:solidFill>
                          <a:schemeClr val="bg1"/>
                        </a:solidFill>
                      </a:rPr>
                      <a:t>из федерального </a:t>
                    </a:r>
                    <a:r>
                      <a:rPr lang="ru-RU" dirty="0" smtClean="0">
                        <a:solidFill>
                          <a:schemeClr val="bg1"/>
                        </a:solidFill>
                      </a:rPr>
                      <a:t>бюджета - </a:t>
                    </a:r>
                    <a:r>
                      <a:rPr lang="ru-RU" dirty="0">
                        <a:solidFill>
                          <a:schemeClr val="bg1"/>
                        </a:solidFill>
                      </a:rPr>
                      <a:t>811,6</a:t>
                    </a:r>
                  </a:p>
                </c:rich>
              </c:tx>
              <c:spPr/>
              <c:showVal val="1"/>
              <c:showCatName val="1"/>
            </c:dLbl>
            <c:dLbl>
              <c:idx val="1"/>
              <c:layout>
                <c:manualLayout>
                  <c:x val="-0.15074571891002012"/>
                  <c:y val="0.2920962629863319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прочие безвозмездные </a:t>
                    </a:r>
                    <a:r>
                      <a:rPr lang="ru-RU" dirty="0" smtClean="0"/>
                      <a:t>поступления</a:t>
                    </a:r>
                    <a:r>
                      <a:rPr lang="ru-RU" baseline="0" dirty="0" smtClean="0"/>
                      <a:t> -</a:t>
                    </a:r>
                    <a:r>
                      <a:rPr lang="ru-RU" dirty="0" smtClean="0"/>
                      <a:t> </a:t>
                    </a:r>
                    <a:r>
                      <a:rPr lang="ru-RU" dirty="0"/>
                      <a:t>249,5</a:t>
                    </a:r>
                  </a:p>
                </c:rich>
              </c:tx>
              <c:showVal val="1"/>
              <c:showCatName val="1"/>
            </c:dLbl>
            <c:showVal val="1"/>
            <c:showCatName val="1"/>
            <c:showLeaderLines val="1"/>
          </c:dLbls>
          <c:cat>
            <c:strRef>
              <c:f>Лист1!$A$2:$A$5</c:f>
              <c:strCache>
                <c:ptCount val="2"/>
                <c:pt idx="0">
                  <c:v>из федерального бюджета</c:v>
                </c:pt>
                <c:pt idx="1">
                  <c:v>прочие безвозмездные поступления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811.6</c:v>
                </c:pt>
                <c:pt idx="1">
                  <c:v>249.5</c:v>
                </c:pt>
              </c:numCache>
            </c:numRef>
          </c:val>
        </c:ser>
        <c:dLbls/>
        <c:firstSliceAng val="0"/>
      </c:pieChart>
    </c:plotArea>
    <c:plotVisOnly val="1"/>
    <c:dispBlanksAs val="zero"/>
  </c:chart>
  <c:txPr>
    <a:bodyPr/>
    <a:lstStyle/>
    <a:p>
      <a:pPr>
        <a:defRPr sz="1400" b="1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7.7795419977042521E-2"/>
          <c:y val="0.16236216809243423"/>
          <c:w val="0.84440916004591482"/>
          <c:h val="0.5887462156982558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2.701698074452865E-2"/>
                  <c:y val="0.11061132096433721"/>
                </c:manualLayout>
              </c:layout>
              <c:showVal val="1"/>
              <c:showCatName val="1"/>
            </c:dLbl>
            <c:dLbl>
              <c:idx val="1"/>
              <c:layout>
                <c:manualLayout>
                  <c:x val="0.36659092272716731"/>
                  <c:y val="4.8781038217974174E-3"/>
                </c:manualLayout>
              </c:layout>
              <c:showVal val="1"/>
              <c:showCatName val="1"/>
            </c:dLbl>
            <c:dLbl>
              <c:idx val="2"/>
              <c:layout>
                <c:manualLayout>
                  <c:x val="-0.25121477162293482"/>
                  <c:y val="-3.1197471565208482E-2"/>
                </c:manualLayout>
              </c:layout>
              <c:showVal val="1"/>
              <c:showCatName val="1"/>
            </c:dLbl>
            <c:dLbl>
              <c:idx val="3"/>
              <c:layout>
                <c:manualLayout>
                  <c:x val="2.0312142110433314E-2"/>
                  <c:y val="0.28165498972336411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 Налоги </a:t>
                    </a:r>
                    <a:r>
                      <a:rPr lang="ru-RU" dirty="0"/>
                      <a:t>на имущество ; 4 339,8</a:t>
                    </a:r>
                  </a:p>
                </c:rich>
              </c:tx>
              <c:showVal val="1"/>
              <c:showCatName val="1"/>
            </c:dLbl>
            <c:dLbl>
              <c:idx val="4"/>
              <c:layout>
                <c:manualLayout>
                  <c:x val="-0.34678560151286431"/>
                  <c:y val="3.7220792206349371E-2"/>
                </c:manualLayout>
              </c:layout>
              <c:showVal val="1"/>
              <c:showCatName val="1"/>
            </c:dLbl>
            <c:dLbl>
              <c:idx val="5"/>
              <c:layout>
                <c:manualLayout>
                  <c:x val="-0.14577073345271921"/>
                  <c:y val="-6.1042175869347855E-2"/>
                </c:manualLayout>
              </c:layout>
              <c:showVal val="1"/>
              <c:showCatName val="1"/>
            </c:dLbl>
            <c:dLbl>
              <c:idx val="6"/>
              <c:layout>
                <c:manualLayout>
                  <c:x val="0.21641744961681325"/>
                  <c:y val="2.1759735029441198E-3"/>
                </c:manualLayout>
              </c:layout>
              <c:showVal val="1"/>
              <c:showCatName val="1"/>
            </c:dLbl>
            <c:txPr>
              <a:bodyPr/>
              <a:lstStyle/>
              <a:p>
                <a:pPr>
                  <a:defRPr sz="12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Val val="1"/>
            <c:showCatName val="1"/>
            <c:showLeaderLines val="1"/>
          </c:dLbls>
          <c:cat>
            <c:strRef>
              <c:f>Лист1!$A$2:$A$8</c:f>
              <c:strCache>
                <c:ptCount val="7"/>
                <c:pt idx="0">
                  <c:v>Налог на прибыль, доходы </c:v>
                </c:pt>
                <c:pt idx="1">
                  <c:v>Налоги на товары (работы, услуги), реализуемые на территории РФ</c:v>
                </c:pt>
                <c:pt idx="2">
                  <c:v>Налоги на совокупный доход</c:v>
                </c:pt>
                <c:pt idx="3">
                  <c:v>Налоги на имущество </c:v>
                </c:pt>
                <c:pt idx="4">
                  <c:v>Налоги, сборы и регулярные платежи за пользование природными ресурсами</c:v>
                </c:pt>
                <c:pt idx="5">
                  <c:v>Государственная пошлина</c:v>
                </c:pt>
                <c:pt idx="6">
                  <c:v>Задолженность и перерасчеты по отмененным налогам, сборам и иным обязательным платежам </c:v>
                </c:pt>
              </c:strCache>
            </c:strRef>
          </c:cat>
          <c:val>
            <c:numRef>
              <c:f>Лист1!$B$2:$B$8</c:f>
              <c:numCache>
                <c:formatCode>#,##0.0</c:formatCode>
                <c:ptCount val="7"/>
                <c:pt idx="0">
                  <c:v>4744.4180999999999</c:v>
                </c:pt>
                <c:pt idx="1">
                  <c:v>95.033299999999997</c:v>
                </c:pt>
                <c:pt idx="2">
                  <c:v>48.899500000000003</c:v>
                </c:pt>
                <c:pt idx="3">
                  <c:v>4339.7551000000003</c:v>
                </c:pt>
                <c:pt idx="4">
                  <c:v>84.983500000000006</c:v>
                </c:pt>
                <c:pt idx="5">
                  <c:v>16.293900000000001</c:v>
                </c:pt>
                <c:pt idx="6">
                  <c:v>1.4E-2</c:v>
                </c:pt>
              </c:numCache>
            </c:numRef>
          </c:val>
        </c:ser>
        <c:dLbls/>
      </c:pie3DChart>
    </c:plotArea>
    <c:legend>
      <c:legendPos val="b"/>
      <c:layout>
        <c:manualLayout>
          <c:xMode val="edge"/>
          <c:yMode val="edge"/>
          <c:x val="0"/>
          <c:y val="0.80512248278329823"/>
          <c:w val="0.98788020326266079"/>
          <c:h val="0.19258700692708025"/>
        </c:manualLayout>
      </c:layout>
      <c:txPr>
        <a:bodyPr anchor="ctr" anchorCtr="1"/>
        <a:lstStyle/>
        <a:p>
          <a:pPr>
            <a:defRPr sz="1000" b="1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zero"/>
  </c:chart>
  <c:txPr>
    <a:bodyPr/>
    <a:lstStyle/>
    <a:p>
      <a:pPr>
        <a:defRPr sz="1800"/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26"/>
  <c:chart>
    <c:plotArea>
      <c:layout>
        <c:manualLayout>
          <c:layoutTarget val="inner"/>
          <c:xMode val="edge"/>
          <c:yMode val="edge"/>
          <c:x val="0"/>
          <c:y val="1.0044414557047541E-3"/>
          <c:w val="1"/>
          <c:h val="0.39744633084070924"/>
        </c:manualLayout>
      </c:layout>
      <c:barChart>
        <c:barDir val="col"/>
        <c:grouping val="stacked"/>
        <c:ser>
          <c:idx val="0"/>
          <c:order val="0"/>
          <c:tx>
            <c:strRef>
              <c:f>'[Доходы НАО Арх.xlsx]Лист1'!$B$1</c:f>
              <c:strCache>
                <c:ptCount val="1"/>
                <c:pt idx="0">
                  <c:v>Сумма, зачисленная в областной бюджет</c:v>
                </c:pt>
              </c:strCache>
            </c:strRef>
          </c:tx>
          <c:dLbls>
            <c:dLbl>
              <c:idx val="0"/>
              <c:layout>
                <c:manualLayout>
                  <c:x val="-2.8446660048525147E-3"/>
                  <c:y val="2.5494456963047626E-3"/>
                </c:manualLayout>
              </c:layout>
              <c:tx>
                <c:rich>
                  <a:bodyPr/>
                  <a:lstStyle/>
                  <a:p>
                    <a:r>
                      <a:rPr lang="ru-RU" sz="14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5 080,4</a:t>
                    </a:r>
                    <a:endParaRPr lang="en-US" dirty="0"/>
                  </a:p>
                </c:rich>
              </c:tx>
              <c:showVal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ru-RU" sz="1400" b="1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1 054,8</a:t>
                    </a:r>
                    <a:endParaRPr lang="en-US" dirty="0"/>
                  </a:p>
                </c:rich>
              </c:tx>
              <c:showVal val="1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ru-RU" sz="1400" b="1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1 302,8</a:t>
                    </a:r>
                    <a:endParaRPr lang="en-US" dirty="0"/>
                  </a:p>
                </c:rich>
              </c:tx>
              <c:showVal val="1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ru-RU" sz="1400" b="1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8,5</a:t>
                    </a:r>
                    <a:endParaRPr lang="en-US" dirty="0"/>
                  </a:p>
                </c:rich>
              </c:tx>
              <c:showVal val="1"/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ru-RU" sz="1400" b="1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2,5</a:t>
                    </a:r>
                    <a:endParaRPr lang="en-US" dirty="0"/>
                  </a:p>
                </c:rich>
              </c:tx>
              <c:showVal val="1"/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ru-RU" sz="1400" b="1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48,9</a:t>
                    </a:r>
                    <a:endParaRPr lang="en-US" dirty="0"/>
                  </a:p>
                </c:rich>
              </c:tx>
              <c:showVal val="1"/>
            </c:dLbl>
            <c:dLbl>
              <c:idx val="6"/>
              <c:layout/>
              <c:tx>
                <c:rich>
                  <a:bodyPr/>
                  <a:lstStyle/>
                  <a:p>
                    <a:r>
                      <a:rPr lang="ru-RU" sz="1400" b="1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85,0</a:t>
                    </a:r>
                    <a:endParaRPr lang="en-US" dirty="0"/>
                  </a:p>
                </c:rich>
              </c:tx>
              <c:showVal val="1"/>
            </c:dLbl>
            <c:dLbl>
              <c:idx val="7"/>
              <c:layout/>
              <c:tx>
                <c:rich>
                  <a:bodyPr/>
                  <a:lstStyle/>
                  <a:p>
                    <a:r>
                      <a:rPr lang="ru-RU" sz="1400" b="1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1,5</a:t>
                    </a:r>
                    <a:endParaRPr lang="en-US" dirty="0"/>
                  </a:p>
                </c:rich>
              </c:tx>
              <c:showVal val="1"/>
            </c:dLbl>
            <c:spPr>
              <a:solidFill>
                <a:schemeClr val="accent1">
                  <a:lumMod val="20000"/>
                  <a:lumOff val="80000"/>
                </a:schemeClr>
              </a:solidFill>
            </c:spPr>
            <c:showVal val="1"/>
          </c:dLbls>
          <c:cat>
            <c:strRef>
              <c:f>'[Доходы НАО Арх.xlsx]Лист1'!$A$2:$A$9</c:f>
              <c:strCache>
                <c:ptCount val="8"/>
                <c:pt idx="0">
                  <c:v>Налог на прибыль организаций</c:v>
                </c:pt>
                <c:pt idx="1">
                  <c:v>Налог на прибыль  организаций при СРП</c:v>
                </c:pt>
                <c:pt idx="2">
                  <c:v>Налог на доходы физических лиц</c:v>
                </c:pt>
                <c:pt idx="3">
                  <c:v>Налог на доходы физических лиц (иностранных граждан) на основании патента</c:v>
                </c:pt>
                <c:pt idx="4">
                  <c:v>Акцизы на пиво, производимое на территории Российской Федерации</c:v>
                </c:pt>
                <c:pt idx="5">
                  <c:v>Налоги на совокупный доход</c:v>
                </c:pt>
                <c:pt idx="6">
                  <c:v>Налоги, сборы и регулярные платежи за пользование природными ресурсами</c:v>
                </c:pt>
                <c:pt idx="7">
                  <c:v>Государственная пошлина</c:v>
                </c:pt>
              </c:strCache>
            </c:strRef>
          </c:cat>
          <c:val>
            <c:numRef>
              <c:f>'[Доходы НАО Арх.xlsx]Лист1'!$B$2:$B$9</c:f>
              <c:numCache>
                <c:formatCode>0.0%</c:formatCode>
                <c:ptCount val="8"/>
                <c:pt idx="0">
                  <c:v>0.6500000012794267</c:v>
                </c:pt>
                <c:pt idx="1">
                  <c:v>0.60000001137697678</c:v>
                </c:pt>
                <c:pt idx="2">
                  <c:v>0.5</c:v>
                </c:pt>
                <c:pt idx="3">
                  <c:v>0.75000221385875587</c:v>
                </c:pt>
                <c:pt idx="4">
                  <c:v>0.5</c:v>
                </c:pt>
                <c:pt idx="5">
                  <c:v>0.5</c:v>
                </c:pt>
                <c:pt idx="6">
                  <c:v>0.5</c:v>
                </c:pt>
                <c:pt idx="7">
                  <c:v>0.10190552871712294</c:v>
                </c:pt>
              </c:numCache>
            </c:numRef>
          </c:val>
        </c:ser>
        <c:ser>
          <c:idx val="1"/>
          <c:order val="1"/>
          <c:tx>
            <c:strRef>
              <c:f>'[Доходы НАО Арх.xlsx]Лист1'!$C$1</c:f>
              <c:strCache>
                <c:ptCount val="1"/>
                <c:pt idx="0">
                  <c:v>Сумма, зачисленная в окружной бюджет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sz="14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2 735,6</a:t>
                    </a:r>
                    <a:endParaRPr lang="en-US" dirty="0"/>
                  </a:p>
                </c:rich>
              </c:tx>
              <c:showVal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ru-RU" sz="1400" b="1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703,2</a:t>
                    </a:r>
                    <a:endParaRPr lang="en-US" dirty="0"/>
                  </a:p>
                </c:rich>
              </c:tx>
              <c:showVal val="1"/>
            </c:dLbl>
            <c:dLbl>
              <c:idx val="2"/>
              <c:layout>
                <c:manualLayout>
                  <c:x val="-1.3663055974943857E-3"/>
                  <c:y val="-3.2211567831079784E-3"/>
                </c:manualLayout>
              </c:layout>
              <c:tx>
                <c:rich>
                  <a:bodyPr/>
                  <a:lstStyle/>
                  <a:p>
                    <a:r>
                      <a:rPr lang="ru-RU" sz="14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1 302,8</a:t>
                    </a:r>
                    <a:endParaRPr lang="en-US" dirty="0"/>
                  </a:p>
                </c:rich>
              </c:tx>
              <c:showVal val="1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ru-RU" sz="1400" b="1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2,8</a:t>
                    </a:r>
                    <a:endParaRPr lang="en-US" dirty="0"/>
                  </a:p>
                </c:rich>
              </c:tx>
              <c:showVal val="1"/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ru-RU" sz="1400" b="1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2,5</a:t>
                    </a:r>
                    <a:endParaRPr lang="en-US" dirty="0"/>
                  </a:p>
                </c:rich>
              </c:tx>
              <c:showVal val="1"/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ru-RU" sz="1400" b="1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48,9</a:t>
                    </a:r>
                    <a:endParaRPr lang="en-US" dirty="0"/>
                  </a:p>
                </c:rich>
              </c:tx>
              <c:showVal val="1"/>
            </c:dLbl>
            <c:dLbl>
              <c:idx val="6"/>
              <c:layout/>
              <c:tx>
                <c:rich>
                  <a:bodyPr/>
                  <a:lstStyle/>
                  <a:p>
                    <a:r>
                      <a:rPr lang="ru-RU" sz="1400" b="1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85,0</a:t>
                    </a:r>
                    <a:endParaRPr lang="en-US" dirty="0"/>
                  </a:p>
                </c:rich>
              </c:tx>
              <c:showVal val="1"/>
            </c:dLbl>
            <c:dLbl>
              <c:idx val="7"/>
              <c:layout/>
              <c:tx>
                <c:rich>
                  <a:bodyPr/>
                  <a:lstStyle/>
                  <a:p>
                    <a:r>
                      <a:rPr lang="ru-RU" sz="1400" b="1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13,4</a:t>
                    </a:r>
                    <a:endParaRPr lang="en-US" dirty="0"/>
                  </a:p>
                </c:rich>
              </c:tx>
              <c:showVal val="1"/>
            </c:dLbl>
            <c:spPr>
              <a:solidFill>
                <a:schemeClr val="accent2">
                  <a:lumMod val="20000"/>
                  <a:lumOff val="80000"/>
                </a:schemeClr>
              </a:solidFill>
            </c:spPr>
            <c:txPr>
              <a:bodyPr/>
              <a:lstStyle/>
              <a:p>
                <a:pPr>
                  <a:defRPr sz="14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'[Доходы НАО Арх.xlsx]Лист1'!$A$2:$A$9</c:f>
              <c:strCache>
                <c:ptCount val="8"/>
                <c:pt idx="0">
                  <c:v>Налог на прибыль организаций</c:v>
                </c:pt>
                <c:pt idx="1">
                  <c:v>Налог на прибыль  организаций при СРП</c:v>
                </c:pt>
                <c:pt idx="2">
                  <c:v>Налог на доходы физических лиц</c:v>
                </c:pt>
                <c:pt idx="3">
                  <c:v>Налог на доходы физических лиц (иностранных граждан) на основании патента</c:v>
                </c:pt>
                <c:pt idx="4">
                  <c:v>Акцизы на пиво, производимое на территории Российской Федерации</c:v>
                </c:pt>
                <c:pt idx="5">
                  <c:v>Налоги на совокупный доход</c:v>
                </c:pt>
                <c:pt idx="6">
                  <c:v>Налоги, сборы и регулярные платежи за пользование природными ресурсами</c:v>
                </c:pt>
                <c:pt idx="7">
                  <c:v>Государственная пошлина</c:v>
                </c:pt>
              </c:strCache>
            </c:strRef>
          </c:cat>
          <c:val>
            <c:numRef>
              <c:f>'[Доходы НАО Арх.xlsx]Лист1'!$C$2:$C$9</c:f>
              <c:numCache>
                <c:formatCode>0.0%</c:formatCode>
                <c:ptCount val="8"/>
                <c:pt idx="0">
                  <c:v>0.34999999872057375</c:v>
                </c:pt>
                <c:pt idx="1">
                  <c:v>0.39999998862302355</c:v>
                </c:pt>
                <c:pt idx="2">
                  <c:v>0.5</c:v>
                </c:pt>
                <c:pt idx="3">
                  <c:v>0.24999778614124427</c:v>
                </c:pt>
                <c:pt idx="4">
                  <c:v>0.5</c:v>
                </c:pt>
                <c:pt idx="5">
                  <c:v>0.5</c:v>
                </c:pt>
                <c:pt idx="6">
                  <c:v>0.5</c:v>
                </c:pt>
                <c:pt idx="7">
                  <c:v>0.89809447128287734</c:v>
                </c:pt>
              </c:numCache>
            </c:numRef>
          </c:val>
        </c:ser>
        <c:dLbls/>
        <c:overlap val="100"/>
        <c:axId val="79966208"/>
        <c:axId val="79967744"/>
      </c:barChart>
      <c:catAx>
        <c:axId val="79966208"/>
        <c:scaling>
          <c:orientation val="minMax"/>
        </c:scaling>
        <c:axPos val="b"/>
        <c:majorTickMark val="cross"/>
        <c:tickLblPos val="low"/>
        <c:txPr>
          <a:bodyPr rot="-5400000" vert="horz" anchor="ctr" anchorCtr="0"/>
          <a:lstStyle/>
          <a:p>
            <a:pPr>
              <a:defRPr sz="1400"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79967744"/>
        <c:crosses val="autoZero"/>
        <c:auto val="1"/>
        <c:lblAlgn val="ctr"/>
        <c:lblOffset val="100"/>
        <c:tickLblSkip val="1"/>
      </c:catAx>
      <c:valAx>
        <c:axId val="79967744"/>
        <c:scaling>
          <c:orientation val="minMax"/>
        </c:scaling>
        <c:delete val="1"/>
        <c:axPos val="l"/>
        <c:numFmt formatCode="0.0%" sourceLinked="1"/>
        <c:tickLblPos val="nextTo"/>
        <c:crossAx val="7996620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6.3517808057169068E-3"/>
          <c:y val="0.90779718858370262"/>
          <c:w val="0.99222588619185681"/>
          <c:h val="9.2202811416297395E-2"/>
        </c:manualLayout>
      </c:layout>
      <c:txPr>
        <a:bodyPr/>
        <a:lstStyle/>
        <a:p>
          <a:pPr>
            <a:defRPr sz="1400" b="1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31"/>
  <c:chart>
    <c:autoTitleDeleted val="1"/>
    <c:view3D>
      <c:rAngAx val="1"/>
    </c:view3D>
    <c:plotArea>
      <c:layout>
        <c:manualLayout>
          <c:layoutTarget val="inner"/>
          <c:xMode val="edge"/>
          <c:yMode val="edge"/>
          <c:x val="0.32442809929491501"/>
          <c:y val="5.034197160534977E-2"/>
          <c:w val="0.56250195099796552"/>
          <c:h val="0.8146593108310326"/>
        </c:manualLayout>
      </c:layout>
      <c:bar3DChart>
        <c:barDir val="bar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Исполнено</c:v>
                </c:pt>
              </c:strCache>
            </c:strRef>
          </c:tx>
          <c:dLbls>
            <c:dLbl>
              <c:idx val="0"/>
              <c:layout>
                <c:manualLayout>
                  <c:x val="8.3755518301569503E-3"/>
                  <c:y val="4.3547973407618637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245,2</a:t>
                    </a:r>
                    <a:r>
                      <a:rPr lang="ru-RU" dirty="0" smtClean="0"/>
                      <a:t> факт</a:t>
                    </a:r>
                    <a:endParaRPr lang="en-US" dirty="0"/>
                  </a:p>
                </c:rich>
              </c:tx>
              <c:showVal val="1"/>
            </c:dLbl>
            <c:dLbl>
              <c:idx val="1"/>
              <c:layout>
                <c:manualLayout>
                  <c:x val="9.7714771351832715E-3"/>
                  <c:y val="4.3547973407618637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4339,8</a:t>
                    </a:r>
                    <a:r>
                      <a:rPr lang="ru-RU" dirty="0" smtClean="0"/>
                      <a:t> факт</a:t>
                    </a:r>
                    <a:endParaRPr lang="en-US" dirty="0"/>
                  </a:p>
                </c:rich>
              </c:tx>
              <c:showVal val="1"/>
            </c:dLbl>
            <c:dLbl>
              <c:idx val="2"/>
              <c:layout>
                <c:manualLayout>
                  <c:x val="1.3959253050261664E-2"/>
                  <c:y val="-6.5321960111427565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4744,4</a:t>
                    </a:r>
                    <a:r>
                      <a:rPr lang="ru-RU" dirty="0" smtClean="0"/>
                      <a:t> факт</a:t>
                    </a:r>
                  </a:p>
                </c:rich>
              </c:tx>
              <c:showVal val="1"/>
            </c:dLbl>
            <c:txPr>
              <a:bodyPr/>
              <a:lstStyle/>
              <a:p>
                <a:pPr>
                  <a:defRPr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Лист1!$A$2:$A$4</c:f>
              <c:strCache>
                <c:ptCount val="3"/>
                <c:pt idx="0">
                  <c:v>Иные налоговые доходы</c:v>
                </c:pt>
                <c:pt idx="1">
                  <c:v>Налоги на имущество </c:v>
                </c:pt>
                <c:pt idx="2">
                  <c:v>Налог на прибыль, доходы 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245.2</c:v>
                </c:pt>
                <c:pt idx="1">
                  <c:v>4339.8</c:v>
                </c:pt>
                <c:pt idx="2">
                  <c:v>4744.4000000000005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Уточненный план</c:v>
                </c:pt>
              </c:strCache>
            </c:strRef>
          </c:tx>
          <c:dLbls>
            <c:dLbl>
              <c:idx val="0"/>
              <c:layout>
                <c:manualLayout>
                  <c:x val="1.6751103660313949E-2"/>
                  <c:y val="-7.9837028963129557E-17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243,7</a:t>
                    </a:r>
                    <a:r>
                      <a:rPr lang="ru-RU" dirty="0" smtClean="0"/>
                      <a:t> план</a:t>
                    </a:r>
                    <a:endParaRPr lang="en-US" dirty="0"/>
                  </a:p>
                </c:rich>
              </c:tx>
              <c:showVal val="1"/>
            </c:dLbl>
            <c:dLbl>
              <c:idx val="1"/>
              <c:layout>
                <c:manualLayout>
                  <c:x val="9.7714771351831674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4395,3</a:t>
                    </a:r>
                    <a:r>
                      <a:rPr lang="ru-RU" dirty="0" smtClean="0"/>
                      <a:t> план</a:t>
                    </a:r>
                    <a:endParaRPr lang="en-US" dirty="0"/>
                  </a:p>
                </c:rich>
              </c:tx>
              <c:showVal val="1"/>
            </c:dLbl>
            <c:dLbl>
              <c:idx val="2"/>
              <c:layout>
                <c:manualLayout>
                  <c:x val="1.814702896534006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4475,7</a:t>
                    </a:r>
                    <a:r>
                      <a:rPr lang="ru-RU" dirty="0" smtClean="0"/>
                      <a:t> план</a:t>
                    </a:r>
                    <a:endParaRPr lang="en-US" dirty="0"/>
                  </a:p>
                </c:rich>
              </c:tx>
              <c:showVal val="1"/>
            </c:dLbl>
            <c:txPr>
              <a:bodyPr/>
              <a:lstStyle/>
              <a:p>
                <a:pPr>
                  <a:defRPr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Val val="1"/>
          </c:dLbls>
          <c:cat>
            <c:strRef>
              <c:f>Лист1!$A$2:$A$4</c:f>
              <c:strCache>
                <c:ptCount val="3"/>
                <c:pt idx="0">
                  <c:v>Иные налоговые доходы</c:v>
                </c:pt>
                <c:pt idx="1">
                  <c:v>Налоги на имущество </c:v>
                </c:pt>
                <c:pt idx="2">
                  <c:v>Налог на прибыль, доходы 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243.7</c:v>
                </c:pt>
                <c:pt idx="1">
                  <c:v>4395.3</c:v>
                </c:pt>
                <c:pt idx="2">
                  <c:v>4475.7</c:v>
                </c:pt>
              </c:numCache>
            </c:numRef>
          </c:val>
        </c:ser>
        <c:dLbls>
          <c:showVal val="1"/>
        </c:dLbls>
        <c:shape val="box"/>
        <c:axId val="45823872"/>
        <c:axId val="45825408"/>
        <c:axId val="0"/>
      </c:bar3DChart>
      <c:catAx>
        <c:axId val="45823872"/>
        <c:scaling>
          <c:orientation val="minMax"/>
        </c:scaling>
        <c:axPos val="l"/>
        <c:majorTickMark val="none"/>
        <c:tickLblPos val="nextTo"/>
        <c:txPr>
          <a:bodyPr/>
          <a:lstStyle/>
          <a:p>
            <a:pPr>
              <a:defRPr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45825408"/>
        <c:crosses val="autoZero"/>
        <c:auto val="1"/>
        <c:lblAlgn val="ctr"/>
        <c:lblOffset val="100"/>
      </c:catAx>
      <c:valAx>
        <c:axId val="45825408"/>
        <c:scaling>
          <c:orientation val="minMax"/>
        </c:scaling>
        <c:delete val="1"/>
        <c:axPos val="b"/>
        <c:numFmt formatCode="General" sourceLinked="1"/>
        <c:majorTickMark val="none"/>
        <c:tickLblPos val="nextTo"/>
        <c:crossAx val="45823872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0.23043847003069282"/>
          <c:y val="0.93628142826380079"/>
          <c:w val="0.4576452081071824"/>
          <c:h val="5.6036640647609805E-2"/>
        </c:manualLayout>
      </c:layout>
      <c:txPr>
        <a:bodyPr/>
        <a:lstStyle/>
        <a:p>
          <a:pPr>
            <a:defRPr b="1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AngAx val="1"/>
    </c:view3D>
    <c:floor>
      <c:spPr>
        <a:noFill/>
        <a:ln w="9525">
          <a:noFill/>
        </a:ln>
      </c:spPr>
    </c:floor>
    <c:sideWall>
      <c:spPr>
        <a:noFill/>
        <a:ln w="25400">
          <a:noFill/>
        </a:ln>
        <a:effectLst>
          <a:innerShdw blurRad="63500" dist="50800" dir="13500000">
            <a:prstClr val="black">
              <a:alpha val="50000"/>
            </a:prstClr>
          </a:innerShdw>
        </a:effectLst>
      </c:spPr>
    </c:sideWall>
    <c:backWall>
      <c:spPr>
        <a:noFill/>
        <a:ln w="25400">
          <a:noFill/>
        </a:ln>
        <a:effectLst>
          <a:innerShdw blurRad="63500" dist="50800" dir="13500000">
            <a:prstClr val="black">
              <a:alpha val="50000"/>
            </a:prstClr>
          </a:innerShdw>
        </a:effectLst>
      </c:spPr>
    </c:backWall>
    <c:plotArea>
      <c:layout>
        <c:manualLayout>
          <c:layoutTarget val="inner"/>
          <c:xMode val="edge"/>
          <c:yMode val="edge"/>
          <c:x val="0.35080938412110252"/>
          <c:y val="2.629848783694938E-2"/>
          <c:w val="0.57908879037179173"/>
          <c:h val="0.94214332675871149"/>
        </c:manualLayout>
      </c:layout>
      <c:bar3DChart>
        <c:barDir val="bar"/>
        <c:grouping val="clustered"/>
        <c:ser>
          <c:idx val="1"/>
          <c:order val="0"/>
          <c:tx>
            <c:strRef>
              <c:f>'[таблицы_1.xlsx]неналог групп'!$D$2</c:f>
              <c:strCache>
                <c:ptCount val="1"/>
                <c:pt idx="0">
                  <c:v>Исполнено</c:v>
                </c:pt>
              </c:strCache>
            </c:strRef>
          </c:tx>
          <c:spPr>
            <a:solidFill>
              <a:schemeClr val="tx2">
                <a:lumMod val="40000"/>
                <a:lumOff val="60000"/>
              </a:schemeClr>
            </a:solidFill>
            <a:effectLst>
              <a:outerShdw blurRad="50800" dist="38100" dir="2700000" algn="tl" rotWithShape="0">
                <a:schemeClr val="tx1">
                  <a:alpha val="40000"/>
                </a:schemeClr>
              </a:outerShdw>
            </a:effectLst>
            <a:scene3d>
              <a:camera prst="orthographicFront"/>
              <a:lightRig rig="threePt" dir="t"/>
            </a:scene3d>
            <a:sp3d prstMaterial="matte">
              <a:bevelT w="38100" h="38100"/>
            </a:sp3d>
          </c:spPr>
          <c:dLbls>
            <c:dLbl>
              <c:idx val="0"/>
              <c:layout>
                <c:manualLayout>
                  <c:x val="4.4817927170868369E-2"/>
                  <c:y val="0"/>
                </c:manualLayout>
              </c:layout>
              <c:showVal val="1"/>
            </c:dLbl>
            <c:dLbl>
              <c:idx val="1"/>
              <c:layout>
                <c:manualLayout>
                  <c:x val="5.0420168067226885E-2"/>
                  <c:y val="0"/>
                </c:manualLayout>
              </c:layout>
              <c:showVal val="1"/>
            </c:dLbl>
            <c:dLbl>
              <c:idx val="2"/>
              <c:layout>
                <c:manualLayout>
                  <c:x val="5.0420168067226885E-2"/>
                  <c:y val="0"/>
                </c:manualLayout>
              </c:layout>
              <c:showVal val="1"/>
            </c:dLbl>
            <c:showVal val="1"/>
          </c:dLbls>
          <c:cat>
            <c:strRef>
              <c:f>'[таблицы_1.xlsx]неналог групп'!$B$4:$B$5</c:f>
              <c:strCache>
                <c:ptCount val="2"/>
                <c:pt idx="0">
                  <c:v>Иные неналоговые доходы</c:v>
                </c:pt>
                <c:pt idx="1">
                  <c:v>Доходы от продажи материальных и нематериальных активов</c:v>
                </c:pt>
              </c:strCache>
            </c:strRef>
          </c:cat>
          <c:val>
            <c:numRef>
              <c:f>'[таблицы_1.xlsx]неналог групп'!$D$4:$D$5</c:f>
              <c:numCache>
                <c:formatCode>#,##0.0</c:formatCode>
                <c:ptCount val="2"/>
                <c:pt idx="0">
                  <c:v>503.24580000000009</c:v>
                </c:pt>
                <c:pt idx="1">
                  <c:v>5436.1306000000013</c:v>
                </c:pt>
              </c:numCache>
            </c:numRef>
          </c:val>
        </c:ser>
        <c:ser>
          <c:idx val="0"/>
          <c:order val="1"/>
          <c:tx>
            <c:strRef>
              <c:f>'[таблицы_1.xlsx]неналог групп'!$C$2</c:f>
              <c:strCache>
                <c:ptCount val="1"/>
                <c:pt idx="0">
                  <c:v>План</c:v>
                </c:pt>
              </c:strCache>
            </c:strRef>
          </c:tx>
          <c:spPr>
            <a:solidFill>
              <a:srgbClr val="3693B0"/>
            </a:solidFill>
            <a:effectLst>
              <a:outerShdw blurRad="50800" dist="50800" dir="2700000" algn="tl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 w="38100" h="38100"/>
            </a:sp3d>
          </c:spPr>
          <c:dLbls>
            <c:dLbl>
              <c:idx val="0"/>
              <c:layout>
                <c:manualLayout>
                  <c:x val="4.6685340802987856E-2"/>
                  <c:y val="9.6426674806305303E-17"/>
                </c:manualLayout>
              </c:layout>
              <c:showVal val="1"/>
            </c:dLbl>
            <c:dLbl>
              <c:idx val="1"/>
              <c:layout>
                <c:manualLayout>
                  <c:x val="5.4154995331465922E-2"/>
                  <c:y val="0"/>
                </c:manualLayout>
              </c:layout>
              <c:showVal val="1"/>
            </c:dLbl>
            <c:dLbl>
              <c:idx val="2"/>
              <c:layout>
                <c:manualLayout>
                  <c:x val="4.8552754435107384E-2"/>
                  <c:y val="0"/>
                </c:manualLayout>
              </c:layout>
              <c:showVal val="1"/>
            </c:dLbl>
            <c:showVal val="1"/>
          </c:dLbls>
          <c:cat>
            <c:strRef>
              <c:f>'[таблицы_1.xlsx]неналог групп'!$B$4:$B$5</c:f>
              <c:strCache>
                <c:ptCount val="2"/>
                <c:pt idx="0">
                  <c:v>Иные неналоговые доходы</c:v>
                </c:pt>
                <c:pt idx="1">
                  <c:v>Доходы от продажи материальных и нематериальных активов</c:v>
                </c:pt>
              </c:strCache>
            </c:strRef>
          </c:cat>
          <c:val>
            <c:numRef>
              <c:f>'[таблицы_1.xlsx]неналог групп'!$C$4:$C$5</c:f>
              <c:numCache>
                <c:formatCode>#,##0.0</c:formatCode>
                <c:ptCount val="2"/>
                <c:pt idx="0">
                  <c:v>460.72860000000003</c:v>
                </c:pt>
                <c:pt idx="1">
                  <c:v>5436.1487000000006</c:v>
                </c:pt>
              </c:numCache>
            </c:numRef>
          </c:val>
        </c:ser>
        <c:dLbls/>
        <c:shape val="box"/>
        <c:axId val="83639296"/>
        <c:axId val="83669760"/>
        <c:axId val="0"/>
      </c:bar3DChart>
      <c:catAx>
        <c:axId val="83639296"/>
        <c:scaling>
          <c:orientation val="minMax"/>
        </c:scaling>
        <c:axPos val="l"/>
        <c:tickLblPos val="nextTo"/>
        <c:crossAx val="83669760"/>
        <c:crosses val="autoZero"/>
        <c:auto val="1"/>
        <c:lblAlgn val="ctr"/>
        <c:lblOffset val="100"/>
      </c:catAx>
      <c:valAx>
        <c:axId val="83669760"/>
        <c:scaling>
          <c:orientation val="minMax"/>
        </c:scaling>
        <c:delete val="1"/>
        <c:axPos val="b"/>
        <c:numFmt formatCode="#,##0.0" sourceLinked="1"/>
        <c:tickLblPos val="nextTo"/>
        <c:crossAx val="8363929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9.3296867303351835E-2"/>
          <c:y val="0.93370689610544255"/>
          <c:w val="0.84321106920458488"/>
          <c:h val="6.6182318926110581E-2"/>
        </c:manualLayout>
      </c:layout>
    </c:legend>
    <c:plotVisOnly val="1"/>
    <c:dispBlanksAs val="gap"/>
  </c:chart>
  <c:spPr>
    <a:ln>
      <a:noFill/>
    </a:ln>
  </c:spPr>
  <c:txPr>
    <a:bodyPr/>
    <a:lstStyle/>
    <a:p>
      <a:pPr>
        <a:defRPr sz="1400" b="1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11"/>
  <c:chart>
    <c:autoTitleDeleted val="1"/>
    <c:view3D>
      <c:depthPercent val="100"/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'[таблицы_1.xlsx]безв полные'!$C$1</c:f>
              <c:strCache>
                <c:ptCount val="1"/>
                <c:pt idx="0">
                  <c:v>Уточненный план на 2015 год</c:v>
                </c:pt>
              </c:strCache>
            </c:strRef>
          </c:tx>
          <c:dLbls>
            <c:dLbl>
              <c:idx val="0"/>
              <c:layout>
                <c:manualLayout>
                  <c:x val="1.3621317966444932E-2"/>
                  <c:y val="-1.4650304990083468E-2"/>
                </c:manualLayout>
              </c:layout>
              <c:showVal val="1"/>
            </c:dLbl>
            <c:dLbl>
              <c:idx val="1"/>
              <c:layout>
                <c:manualLayout>
                  <c:x val="6.1569596614799915E-3"/>
                  <c:y val="-1.2943425473492259E-2"/>
                </c:manualLayout>
              </c:layout>
              <c:showVal val="1"/>
            </c:dLbl>
            <c:dLbl>
              <c:idx val="2"/>
              <c:layout>
                <c:manualLayout>
                  <c:x val="0"/>
                  <c:y val="-6.9180717553347431E-3"/>
                </c:manualLayout>
              </c:layout>
              <c:showVal val="1"/>
            </c:dLbl>
            <c:dLbl>
              <c:idx val="3"/>
              <c:layout>
                <c:manualLayout>
                  <c:x val="9.5332474069908645E-3"/>
                  <c:y val="-9.9393766882264444E-3"/>
                </c:manualLayout>
              </c:layout>
              <c:showVal val="1"/>
            </c:dLbl>
            <c:dLbl>
              <c:idx val="4"/>
              <c:layout>
                <c:manualLayout>
                  <c:x val="2.978406552494416E-3"/>
                  <c:y val="-3.2401777964647882E-2"/>
                </c:manualLayout>
              </c:layout>
              <c:showVal val="1"/>
            </c:dLbl>
            <c:dLbl>
              <c:idx val="5"/>
              <c:layout>
                <c:manualLayout>
                  <c:x val="6.9496152891536387E-3"/>
                  <c:y val="-9.7205333893943639E-3"/>
                </c:manualLayout>
              </c:layout>
              <c:showVal val="1"/>
            </c:dLbl>
            <c:dLbl>
              <c:idx val="6"/>
              <c:layout>
                <c:manualLayout>
                  <c:x val="9.9280218416480524E-4"/>
                  <c:y val="-9.7205333893943049E-3"/>
                </c:manualLayout>
              </c:layout>
              <c:showVal val="1"/>
            </c:dLbl>
            <c:dLbl>
              <c:idx val="7"/>
              <c:layout>
                <c:manualLayout>
                  <c:x val="-8.7406622985252824E-3"/>
                  <c:y val="-6.4804229826906454E-3"/>
                </c:manualLayout>
              </c:layout>
              <c:showVal val="1"/>
            </c:dLbl>
            <c:dLbl>
              <c:idx val="8"/>
              <c:layout>
                <c:manualLayout>
                  <c:x val="8.9352196574831021E-3"/>
                  <c:y val="8.0586068964542582E-2"/>
                </c:manualLayout>
              </c:layout>
              <c:showVal val="1"/>
            </c:dLbl>
            <c:txPr>
              <a:bodyPr rot="0"/>
              <a:lstStyle/>
              <a:p>
                <a:pPr>
                  <a:defRPr/>
                </a:pPr>
                <a:endParaRPr lang="ru-RU"/>
              </a:p>
            </c:txPr>
            <c:showVal val="1"/>
          </c:dLbls>
          <c:cat>
            <c:strRef>
              <c:f>'[таблицы_1.xlsx]безв полные'!$B$3:$B$12</c:f>
              <c:strCache>
                <c:ptCount val="9"/>
                <c:pt idx="0">
                  <c:v>Поступления от денежных пожертвований</c:v>
                </c:pt>
                <c:pt idx="1">
                  <c:v>Дотации на поддержку мер по обеспечению сбалансированности бюджетов</c:v>
                </c:pt>
                <c:pt idx="2">
                  <c:v>Межбюджетные субсидии</c:v>
                </c:pt>
                <c:pt idx="3">
                  <c:v>Субвенции</c:v>
                </c:pt>
                <c:pt idx="4">
                  <c:v>Иные межбюджетные трансферты</c:v>
                </c:pt>
                <c:pt idx="5">
                  <c:v>Безвозмездные поступления от государственных организаций</c:v>
                </c:pt>
                <c:pt idx="6">
                  <c:v>Прочие безвозмездные поступления</c:v>
                </c:pt>
                <c:pt idx="7">
                  <c:v>Доходы бюджетов от возврата остатков субсидий, субвенций и иных межбюджетных трансфертов</c:v>
                </c:pt>
                <c:pt idx="8">
                  <c:v>Возврат остатков субсидий, субвенций и иных межбюджетных трансфертов</c:v>
                </c:pt>
              </c:strCache>
            </c:strRef>
          </c:cat>
          <c:val>
            <c:numRef>
              <c:f>'[таблицы_1.xlsx]безв полные'!$C$3:$C$12</c:f>
              <c:numCache>
                <c:formatCode>#,##0.0</c:formatCode>
                <c:ptCount val="9"/>
                <c:pt idx="0">
                  <c:v>1.2467999999999997</c:v>
                </c:pt>
                <c:pt idx="1">
                  <c:v>32.199500000000008</c:v>
                </c:pt>
                <c:pt idx="2">
                  <c:v>175.5275</c:v>
                </c:pt>
                <c:pt idx="3">
                  <c:v>185.72399999999999</c:v>
                </c:pt>
                <c:pt idx="4">
                  <c:v>442.66300000000001</c:v>
                </c:pt>
                <c:pt idx="5">
                  <c:v>2.2109999999999999</c:v>
                </c:pt>
                <c:pt idx="6">
                  <c:v>10.755800000000002</c:v>
                </c:pt>
                <c:pt idx="7">
                  <c:v>135.35400000000001</c:v>
                </c:pt>
                <c:pt idx="8">
                  <c:v>-25.367900000000006</c:v>
                </c:pt>
              </c:numCache>
            </c:numRef>
          </c:val>
        </c:ser>
        <c:ser>
          <c:idx val="1"/>
          <c:order val="1"/>
          <c:tx>
            <c:strRef>
              <c:f>'[таблицы_1.xlsx]безв полные'!$D$1</c:f>
              <c:strCache>
                <c:ptCount val="1"/>
                <c:pt idx="0">
                  <c:v>Исполнено</c:v>
                </c:pt>
              </c:strCache>
            </c:strRef>
          </c:tx>
          <c:dLbls>
            <c:dLbl>
              <c:idx val="0"/>
              <c:layout>
                <c:manualLayout>
                  <c:x val="1.6737242762939208E-2"/>
                  <c:y val="-1.4650304990083468E-2"/>
                </c:manualLayout>
              </c:layout>
              <c:showVal val="1"/>
            </c:dLbl>
            <c:dLbl>
              <c:idx val="1"/>
              <c:layout>
                <c:manualLayout>
                  <c:x val="1.5953416710790386E-2"/>
                  <c:y val="-1.2753279161081699E-2"/>
                </c:manualLayout>
              </c:layout>
              <c:showVal val="1"/>
            </c:dLbl>
            <c:dLbl>
              <c:idx val="2"/>
              <c:layout>
                <c:manualLayout>
                  <c:x val="1.6087977713457113E-2"/>
                  <c:y val="-9.005243896747105E-3"/>
                </c:manualLayout>
              </c:layout>
              <c:showVal val="1"/>
            </c:dLbl>
            <c:dLbl>
              <c:idx val="3"/>
              <c:layout>
                <c:manualLayout>
                  <c:x val="1.9066385325777774E-2"/>
                  <c:y val="-1.4332627529504722E-2"/>
                </c:manualLayout>
              </c:layout>
              <c:showVal val="1"/>
            </c:dLbl>
            <c:dLbl>
              <c:idx val="4"/>
              <c:layout>
                <c:manualLayout>
                  <c:x val="2.2840224739866979E-2"/>
                  <c:y val="-1.2415058667615046E-2"/>
                </c:manualLayout>
              </c:layout>
              <c:showVal val="1"/>
            </c:dLbl>
            <c:dLbl>
              <c:idx val="5"/>
              <c:layout>
                <c:manualLayout>
                  <c:x val="8.9352196574833224E-3"/>
                  <c:y val="-1.1340622287626759E-2"/>
                </c:manualLayout>
              </c:layout>
              <c:showVal val="1"/>
            </c:dLbl>
            <c:dLbl>
              <c:idx val="6"/>
              <c:layout>
                <c:manualLayout>
                  <c:x val="0"/>
                  <c:y val="-1.2960681621118148E-2"/>
                </c:manualLayout>
              </c:layout>
              <c:showVal val="1"/>
            </c:dLbl>
            <c:dLbl>
              <c:idx val="7"/>
              <c:layout>
                <c:manualLayout>
                  <c:x val="1.708070725876136E-2"/>
                  <c:y val="-8.0711111052677188E-3"/>
                </c:manualLayout>
              </c:layout>
              <c:showVal val="1"/>
            </c:dLbl>
            <c:dLbl>
              <c:idx val="8"/>
              <c:layout>
                <c:manualLayout>
                  <c:x val="1.7475521722240688E-2"/>
                  <c:y val="7.8754756944695539E-2"/>
                </c:manualLayout>
              </c:layout>
              <c:showVal val="1"/>
            </c:dLbl>
            <c:showVal val="1"/>
          </c:dLbls>
          <c:cat>
            <c:strRef>
              <c:f>'[таблицы_1.xlsx]безв полные'!$B$3:$B$12</c:f>
              <c:strCache>
                <c:ptCount val="9"/>
                <c:pt idx="0">
                  <c:v>Поступления от денежных пожертвований</c:v>
                </c:pt>
                <c:pt idx="1">
                  <c:v>Дотации на поддержку мер по обеспечению сбалансированности бюджетов</c:v>
                </c:pt>
                <c:pt idx="2">
                  <c:v>Межбюджетные субсидии</c:v>
                </c:pt>
                <c:pt idx="3">
                  <c:v>Субвенции</c:v>
                </c:pt>
                <c:pt idx="4">
                  <c:v>Иные межбюджетные трансферты</c:v>
                </c:pt>
                <c:pt idx="5">
                  <c:v>Безвозмездные поступления от государственных организаций</c:v>
                </c:pt>
                <c:pt idx="6">
                  <c:v>Прочие безвозмездные поступления</c:v>
                </c:pt>
                <c:pt idx="7">
                  <c:v>Доходы бюджетов от возврата остатков субсидий, субвенций и иных межбюджетных трансфертов</c:v>
                </c:pt>
                <c:pt idx="8">
                  <c:v>Возврат остатков субсидий, субвенций и иных межбюджетных трансфертов</c:v>
                </c:pt>
              </c:strCache>
            </c:strRef>
          </c:cat>
          <c:val>
            <c:numRef>
              <c:f>'[таблицы_1.xlsx]безв полные'!$D$3:$D$12</c:f>
              <c:numCache>
                <c:formatCode>#,##0.0</c:formatCode>
                <c:ptCount val="9"/>
                <c:pt idx="0">
                  <c:v>1.2467999999999997</c:v>
                </c:pt>
                <c:pt idx="1">
                  <c:v>32.199500000000008</c:v>
                </c:pt>
                <c:pt idx="2">
                  <c:v>172.26949999999999</c:v>
                </c:pt>
                <c:pt idx="3">
                  <c:v>167.43230000000003</c:v>
                </c:pt>
                <c:pt idx="4">
                  <c:v>439.69390000000004</c:v>
                </c:pt>
                <c:pt idx="5">
                  <c:v>0</c:v>
                </c:pt>
                <c:pt idx="6">
                  <c:v>98.655799999999985</c:v>
                </c:pt>
                <c:pt idx="7">
                  <c:v>174.52500000000001</c:v>
                </c:pt>
                <c:pt idx="8">
                  <c:v>-24.9679</c:v>
                </c:pt>
              </c:numCache>
            </c:numRef>
          </c:val>
        </c:ser>
        <c:dLbls/>
        <c:gapWidth val="69"/>
        <c:gapDepth val="80"/>
        <c:shape val="box"/>
        <c:axId val="83708160"/>
        <c:axId val="83726336"/>
        <c:axId val="0"/>
      </c:bar3DChart>
      <c:catAx>
        <c:axId val="83708160"/>
        <c:scaling>
          <c:orientation val="minMax"/>
        </c:scaling>
        <c:axPos val="b"/>
        <c:majorTickMark val="none"/>
        <c:tickLblPos val="nextTo"/>
        <c:txPr>
          <a:bodyPr rot="-5400000" vert="horz"/>
          <a:lstStyle/>
          <a:p>
            <a:pPr>
              <a:defRPr/>
            </a:pPr>
            <a:endParaRPr lang="ru-RU"/>
          </a:p>
        </c:txPr>
        <c:crossAx val="83726336"/>
        <c:crosses val="autoZero"/>
        <c:auto val="1"/>
        <c:lblAlgn val="ctr"/>
        <c:lblOffset val="700"/>
      </c:catAx>
      <c:valAx>
        <c:axId val="83726336"/>
        <c:scaling>
          <c:orientation val="minMax"/>
        </c:scaling>
        <c:delete val="1"/>
        <c:axPos val="l"/>
        <c:numFmt formatCode="#,##0.0" sourceLinked="1"/>
        <c:majorTickMark val="none"/>
        <c:tickLblPos val="nextTo"/>
        <c:crossAx val="83708160"/>
        <c:crosses val="autoZero"/>
        <c:crossBetween val="between"/>
      </c:valAx>
    </c:plotArea>
    <c:legend>
      <c:legendPos val="b"/>
    </c:legend>
    <c:plotVisOnly val="1"/>
    <c:dispBlanksAs val="gap"/>
  </c:chart>
  <c:txPr>
    <a:bodyPr/>
    <a:lstStyle/>
    <a:p>
      <a:pPr>
        <a:defRPr sz="1400" b="1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18"/>
  <c:chart>
    <c:autoTitleDeleted val="1"/>
    <c:view3D>
      <c:rotX val="75"/>
      <c:depthPercent val="100"/>
      <c:perspective val="30"/>
    </c:view3D>
    <c:plotArea>
      <c:layout/>
      <c:pie3DChart>
        <c:varyColors val="1"/>
        <c:ser>
          <c:idx val="0"/>
          <c:order val="0"/>
          <c:tx>
            <c:strRef>
              <c:f>'[Рз.xlsx]Приложение №7 (раздел, подразде'!$D$8</c:f>
              <c:strCache>
                <c:ptCount val="1"/>
                <c:pt idx="0">
                  <c:v>Всего расходов</c:v>
                </c:pt>
              </c:strCache>
            </c:strRef>
          </c:tx>
          <c:explosion val="25"/>
          <c:dLbls>
            <c:dLbl>
              <c:idx val="1"/>
              <c:layout>
                <c:manualLayout>
                  <c:x val="2.0240928292171351E-2"/>
                  <c:y val="3.5301127899553086E-2"/>
                </c:manualLayout>
              </c:layout>
              <c:showVal val="1"/>
              <c:showCatName val="1"/>
            </c:dLbl>
            <c:dLbl>
              <c:idx val="2"/>
              <c:layout>
                <c:manualLayout>
                  <c:x val="4.7615393263262555E-3"/>
                  <c:y val="-9.9749399809922219E-3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Национальная экономика; </a:t>
                    </a:r>
                    <a:r>
                      <a:rPr lang="ru-RU" dirty="0" smtClean="0"/>
                      <a:t>4 </a:t>
                    </a:r>
                    <a:r>
                      <a:rPr lang="ru-RU" dirty="0"/>
                      <a:t>112,2</a:t>
                    </a:r>
                  </a:p>
                </c:rich>
              </c:tx>
              <c:showVal val="1"/>
              <c:showCatName val="1"/>
            </c:dLbl>
            <c:dLbl>
              <c:idx val="3"/>
              <c:layout>
                <c:manualLayout>
                  <c:x val="1.9945137972055133E-2"/>
                  <c:y val="-1.423820671064752E-2"/>
                </c:manualLayout>
              </c:layout>
              <c:showVal val="1"/>
              <c:showCatName val="1"/>
            </c:dLbl>
            <c:dLbl>
              <c:idx val="6"/>
              <c:layout>
                <c:manualLayout>
                  <c:x val="0.10012412576203514"/>
                  <c:y val="3.5650165450945834E-2"/>
                </c:manualLayout>
              </c:layout>
              <c:showVal val="1"/>
              <c:showCatName val="1"/>
            </c:dLbl>
            <c:dLbl>
              <c:idx val="7"/>
              <c:layout>
                <c:manualLayout>
                  <c:x val="1.5999773398573468E-2"/>
                  <c:y val="9.5071055838784779E-2"/>
                </c:manualLayout>
              </c:layout>
              <c:showVal val="1"/>
              <c:showCatName val="1"/>
            </c:dLbl>
            <c:dLbl>
              <c:idx val="8"/>
              <c:layout>
                <c:manualLayout>
                  <c:x val="-2.4154350703474471E-2"/>
                  <c:y val="4.9175063293002565E-2"/>
                </c:manualLayout>
              </c:layout>
              <c:showVal val="1"/>
              <c:showCatName val="1"/>
            </c:dLbl>
            <c:dLbl>
              <c:idx val="9"/>
              <c:layout>
                <c:manualLayout>
                  <c:x val="-3.1289331376480711E-2"/>
                  <c:y val="-4.1680407010849525E-2"/>
                </c:manualLayout>
              </c:layout>
              <c:showVal val="1"/>
              <c:showCatName val="1"/>
            </c:dLbl>
            <c:dLbl>
              <c:idx val="10"/>
              <c:layout>
                <c:manualLayout>
                  <c:x val="-2.8332643867752607E-2"/>
                  <c:y val="-2.6537292831000453E-2"/>
                </c:manualLayout>
              </c:layout>
              <c:showVal val="1"/>
              <c:showCatName val="1"/>
            </c:dLbl>
            <c:dLbl>
              <c:idx val="12"/>
              <c:layout>
                <c:manualLayout>
                  <c:x val="-0.11428276257001151"/>
                  <c:y val="2.0009268704619845E-2"/>
                </c:manualLayout>
              </c:layout>
              <c:showVal val="1"/>
              <c:showCatName val="1"/>
            </c:dLbl>
            <c:dLbl>
              <c:idx val="13"/>
              <c:layout>
                <c:manualLayout>
                  <c:x val="-0.1334882215564708"/>
                  <c:y val="-1.5043456147335522E-2"/>
                </c:manualLayout>
              </c:layout>
              <c:showVal val="1"/>
              <c:showCatName val="1"/>
            </c:dLbl>
            <c:showVal val="1"/>
            <c:showCatName val="1"/>
            <c:showLeaderLines val="1"/>
          </c:dLbls>
          <c:cat>
            <c:strRef>
              <c:f>'[Рз.xlsx]Приложение №7 (раздел, подразде'!$B$10:$B$23</c:f>
              <c:strCache>
                <c:ptCount val="14"/>
                <c:pt idx="0">
                  <c:v>Общегосударственные вопросы</c:v>
                </c:pt>
                <c:pt idx="1">
                  <c:v>Национальная безопасность и правоохранительная деятельность</c:v>
                </c:pt>
                <c:pt idx="2">
                  <c:v>Национальная экономика</c:v>
                </c:pt>
                <c:pt idx="3">
                  <c:v>Национальная оборона</c:v>
                </c:pt>
                <c:pt idx="4">
                  <c:v>Жилищно-коммунальное хозяйство</c:v>
                </c:pt>
                <c:pt idx="5">
                  <c:v>Охрана окружающей среды</c:v>
                </c:pt>
                <c:pt idx="6">
                  <c:v>Образование</c:v>
                </c:pt>
                <c:pt idx="7">
                  <c:v>Обслуживание государственного и муниципального долга</c:v>
                </c:pt>
                <c:pt idx="8">
                  <c:v>Культура, кинематография</c:v>
                </c:pt>
                <c:pt idx="9">
                  <c:v>Межбюджетные трансферты общего характера бюджетам муниципальных образований</c:v>
                </c:pt>
                <c:pt idx="10">
                  <c:v>Здравоохранение</c:v>
                </c:pt>
                <c:pt idx="11">
                  <c:v>Физическая культура и спорт</c:v>
                </c:pt>
                <c:pt idx="12">
                  <c:v>Социальная политика</c:v>
                </c:pt>
                <c:pt idx="13">
                  <c:v>Средства массовой информации</c:v>
                </c:pt>
              </c:strCache>
            </c:strRef>
          </c:cat>
          <c:val>
            <c:numRef>
              <c:f>'[Рз.xlsx]Приложение №7 (раздел, подразде'!$D$10:$D$23</c:f>
              <c:numCache>
                <c:formatCode>#,##0.0;[Red]\-#,##0.0;0.0</c:formatCode>
                <c:ptCount val="14"/>
                <c:pt idx="0">
                  <c:v>1119.3</c:v>
                </c:pt>
                <c:pt idx="1">
                  <c:v>285.10000000000002</c:v>
                </c:pt>
                <c:pt idx="2">
                  <c:v>4112.2</c:v>
                </c:pt>
                <c:pt idx="3">
                  <c:v>3.8</c:v>
                </c:pt>
                <c:pt idx="4">
                  <c:v>1939.6</c:v>
                </c:pt>
                <c:pt idx="5">
                  <c:v>52.7</c:v>
                </c:pt>
                <c:pt idx="6">
                  <c:v>5014.6000000000004</c:v>
                </c:pt>
                <c:pt idx="7">
                  <c:v>29</c:v>
                </c:pt>
                <c:pt idx="8">
                  <c:v>787.6</c:v>
                </c:pt>
                <c:pt idx="9">
                  <c:v>297.3</c:v>
                </c:pt>
                <c:pt idx="10">
                  <c:v>2153</c:v>
                </c:pt>
                <c:pt idx="11">
                  <c:v>94.4</c:v>
                </c:pt>
                <c:pt idx="12">
                  <c:v>2754.1</c:v>
                </c:pt>
                <c:pt idx="13">
                  <c:v>212.6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  <c:dispBlanksAs val="zero"/>
  </c:chart>
  <c:txPr>
    <a:bodyPr/>
    <a:lstStyle/>
    <a:p>
      <a:pPr>
        <a:defRPr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11"/>
  <c:chart>
    <c:view3D>
      <c:rAngAx val="1"/>
    </c:view3D>
    <c:floor>
      <c:spPr>
        <a:noFill/>
        <a:ln w="9525">
          <a:noFill/>
        </a:ln>
      </c:spPr>
    </c:floor>
    <c:plotArea>
      <c:layout/>
      <c:bar3DChart>
        <c:barDir val="col"/>
        <c:grouping val="clustered"/>
        <c:ser>
          <c:idx val="3"/>
          <c:order val="0"/>
          <c:tx>
            <c:strRef>
              <c:f>'[таблицы_2.xlsx]Приложение №9 к Пояснительн (2'!$E$9</c:f>
              <c:strCache>
                <c:ptCount val="1"/>
                <c:pt idx="0">
                  <c:v>Уточненный план на год</c:v>
                </c:pt>
              </c:strCache>
            </c:strRef>
          </c:tx>
          <c:dLbls>
            <c:dLbl>
              <c:idx val="0"/>
              <c:layout>
                <c:manualLayout>
                  <c:x val="1.7166422837379909E-2"/>
                  <c:y val="-3.4602684643219576E-2"/>
                </c:manualLayout>
              </c:layout>
              <c:showVal val="1"/>
            </c:dLbl>
            <c:dLbl>
              <c:idx val="1"/>
              <c:layout>
                <c:manualLayout>
                  <c:x val="2.0027493310276558E-2"/>
                  <c:y val="-3.1456986039290633E-2"/>
                </c:manualLayout>
              </c:layout>
              <c:showVal val="1"/>
            </c:dLbl>
            <c:showVal val="1"/>
          </c:dLbls>
          <c:cat>
            <c:strRef>
              <c:f>'[таблицы_2.xlsx]Приложение №9 к Пояснительн (2'!$B$11:$B$12</c:f>
              <c:strCache>
                <c:ptCount val="2"/>
                <c:pt idx="0">
                  <c:v>ПРОГРАММНАЯ ЧАСТЬ</c:v>
                </c:pt>
                <c:pt idx="1">
                  <c:v>НЕПРОГРАММНАЯ ЧАСТЬ</c:v>
                </c:pt>
              </c:strCache>
            </c:strRef>
          </c:cat>
          <c:val>
            <c:numRef>
              <c:f>'[таблицы_2.xlsx]Приложение №9 к Пояснительн (2'!$E$11:$E$12</c:f>
              <c:numCache>
                <c:formatCode>#,##0.0;[Red]\-#,##0.0;0.0</c:formatCode>
                <c:ptCount val="2"/>
                <c:pt idx="0">
                  <c:v>18936.264999999999</c:v>
                </c:pt>
                <c:pt idx="1">
                  <c:v>735.80580000000009</c:v>
                </c:pt>
              </c:numCache>
            </c:numRef>
          </c:val>
        </c:ser>
        <c:ser>
          <c:idx val="4"/>
          <c:order val="1"/>
          <c:tx>
            <c:strRef>
              <c:f>'[таблицы_2.xlsx]Приложение №9 к Пояснительн (2'!$F$9</c:f>
              <c:strCache>
                <c:ptCount val="1"/>
                <c:pt idx="0">
                  <c:v>Всего расходов</c:v>
                </c:pt>
              </c:strCache>
            </c:strRef>
          </c:tx>
          <c:dLbls>
            <c:dLbl>
              <c:idx val="0"/>
              <c:layout>
                <c:manualLayout>
                  <c:x val="1.7166422837379909E-2"/>
                  <c:y val="-3.460268464321959E-2"/>
                </c:manualLayout>
              </c:layout>
              <c:showVal val="1"/>
            </c:dLbl>
            <c:dLbl>
              <c:idx val="1"/>
              <c:layout>
                <c:manualLayout>
                  <c:x val="2.0027493310276558E-2"/>
                  <c:y val="-4.4039780455006741E-2"/>
                </c:manualLayout>
              </c:layout>
              <c:showVal val="1"/>
            </c:dLbl>
            <c:showVal val="1"/>
          </c:dLbls>
          <c:cat>
            <c:strRef>
              <c:f>'[таблицы_2.xlsx]Приложение №9 к Пояснительн (2'!$B$11:$B$12</c:f>
              <c:strCache>
                <c:ptCount val="2"/>
                <c:pt idx="0">
                  <c:v>ПРОГРАММНАЯ ЧАСТЬ</c:v>
                </c:pt>
                <c:pt idx="1">
                  <c:v>НЕПРОГРАММНАЯ ЧАСТЬ</c:v>
                </c:pt>
              </c:strCache>
            </c:strRef>
          </c:cat>
          <c:val>
            <c:numRef>
              <c:f>'[таблицы_2.xlsx]Приложение №9 к Пояснительн (2'!$F$11:$F$12</c:f>
              <c:numCache>
                <c:formatCode>#,##0.0;[Red]\-#,##0.0;0.0</c:formatCode>
                <c:ptCount val="2"/>
                <c:pt idx="0">
                  <c:v>18475.970300000001</c:v>
                </c:pt>
                <c:pt idx="1">
                  <c:v>379.3180999999999</c:v>
                </c:pt>
              </c:numCache>
            </c:numRef>
          </c:val>
        </c:ser>
        <c:dLbls/>
        <c:shape val="cylinder"/>
        <c:axId val="85876096"/>
        <c:axId val="85886080"/>
        <c:axId val="0"/>
      </c:bar3DChart>
      <c:catAx>
        <c:axId val="85876096"/>
        <c:scaling>
          <c:orientation val="minMax"/>
        </c:scaling>
        <c:axPos val="b"/>
        <c:tickLblPos val="nextTo"/>
        <c:crossAx val="85886080"/>
        <c:crosses val="autoZero"/>
        <c:auto val="1"/>
        <c:lblAlgn val="ctr"/>
        <c:lblOffset val="100"/>
      </c:catAx>
      <c:valAx>
        <c:axId val="85886080"/>
        <c:scaling>
          <c:orientation val="minMax"/>
        </c:scaling>
        <c:delete val="1"/>
        <c:axPos val="l"/>
        <c:numFmt formatCode="#,##0.0;[Red]\-#,##0.0;0.0" sourceLinked="1"/>
        <c:tickLblPos val="nextTo"/>
        <c:crossAx val="8587609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0661220420023152"/>
          <c:y val="0.80088619531221539"/>
          <c:w val="0.2533328091792153"/>
          <c:h val="0.13432083500216363"/>
        </c:manualLayout>
      </c:layout>
    </c:legend>
    <c:plotVisOnly val="1"/>
    <c:dispBlanksAs val="gap"/>
  </c:chart>
  <c:txPr>
    <a:bodyPr/>
    <a:lstStyle/>
    <a:p>
      <a:pPr>
        <a:defRPr sz="1400" b="1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62CFD-33E6-4C43-BF4D-6DFB9DB95112}" type="datetimeFigureOut">
              <a:rPr lang="ru-RU" smtClean="0"/>
              <a:pPr/>
              <a:t>28.11.2016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1BB97-AFEC-4D7C-9AF3-90BD250BECA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24890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62CFD-33E6-4C43-BF4D-6DFB9DB95112}" type="datetimeFigureOut">
              <a:rPr lang="ru-RU" smtClean="0"/>
              <a:pPr/>
              <a:t>28.11.2016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1BB97-AFEC-4D7C-9AF3-90BD250BECA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55724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62CFD-33E6-4C43-BF4D-6DFB9DB95112}" type="datetimeFigureOut">
              <a:rPr lang="ru-RU" smtClean="0"/>
              <a:pPr/>
              <a:t>28.11.2016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1BB97-AFEC-4D7C-9AF3-90BD250BECA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4901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62CFD-33E6-4C43-BF4D-6DFB9DB95112}" type="datetimeFigureOut">
              <a:rPr lang="ru-RU" smtClean="0"/>
              <a:pPr/>
              <a:t>28.11.2016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1BB97-AFEC-4D7C-9AF3-90BD250BECA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44121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62CFD-33E6-4C43-BF4D-6DFB9DB95112}" type="datetimeFigureOut">
              <a:rPr lang="ru-RU" smtClean="0"/>
              <a:pPr/>
              <a:t>28.11.2016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1BB97-AFEC-4D7C-9AF3-90BD250BECA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105067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62CFD-33E6-4C43-BF4D-6DFB9DB95112}" type="datetimeFigureOut">
              <a:rPr lang="ru-RU" smtClean="0"/>
              <a:pPr/>
              <a:t>28.11.2016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1BB97-AFEC-4D7C-9AF3-90BD250BECA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60652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62CFD-33E6-4C43-BF4D-6DFB9DB95112}" type="datetimeFigureOut">
              <a:rPr lang="ru-RU" smtClean="0"/>
              <a:pPr/>
              <a:t>28.11.2016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1BB97-AFEC-4D7C-9AF3-90BD250BECA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7126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62CFD-33E6-4C43-BF4D-6DFB9DB95112}" type="datetimeFigureOut">
              <a:rPr lang="ru-RU" smtClean="0"/>
              <a:pPr/>
              <a:t>28.11.2016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1BB97-AFEC-4D7C-9AF3-90BD250BECA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89402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62CFD-33E6-4C43-BF4D-6DFB9DB95112}" type="datetimeFigureOut">
              <a:rPr lang="ru-RU" smtClean="0"/>
              <a:pPr/>
              <a:t>28.11.2016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1BB97-AFEC-4D7C-9AF3-90BD250BECA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86807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62CFD-33E6-4C43-BF4D-6DFB9DB95112}" type="datetimeFigureOut">
              <a:rPr lang="ru-RU" smtClean="0"/>
              <a:pPr/>
              <a:t>28.11.2016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1BB97-AFEC-4D7C-9AF3-90BD250BECA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95355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62CFD-33E6-4C43-BF4D-6DFB9DB95112}" type="datetimeFigureOut">
              <a:rPr lang="ru-RU" smtClean="0"/>
              <a:pPr/>
              <a:t>28.11.2016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1BB97-AFEC-4D7C-9AF3-90BD250BECA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75331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362CFD-33E6-4C43-BF4D-6DFB9DB95112}" type="datetimeFigureOut">
              <a:rPr lang="ru-RU" smtClean="0"/>
              <a:pPr/>
              <a:t>28.11.2016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F1BB97-AFEC-4D7C-9AF3-90BD250BECA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67408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7"/>
          <p:cNvCxnSpPr/>
          <p:nvPr/>
        </p:nvCxnSpPr>
        <p:spPr>
          <a:xfrm>
            <a:off x="0" y="1129616"/>
            <a:ext cx="9144000" cy="0"/>
          </a:xfrm>
          <a:prstGeom prst="line">
            <a:avLst/>
          </a:prstGeom>
          <a:ln w="19050" cmpd="sng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7" name="Рисунок 12" descr="Без-имени-222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504" y="0"/>
            <a:ext cx="894077" cy="10803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11" descr="готов1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56376" y="162590"/>
            <a:ext cx="1030234" cy="154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23"/>
          <p:cNvSpPr txBox="1">
            <a:spLocks noChangeArrowheads="1"/>
          </p:cNvSpPr>
          <p:nvPr/>
        </p:nvSpPr>
        <p:spPr>
          <a:xfrm>
            <a:off x="2267744" y="2204864"/>
            <a:ext cx="6523307" cy="1105074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vert="horz" lIns="90000" tIns="45720" rIns="91440" bIns="45720" rtlCol="0" anchor="ctr"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40000"/>
              </a:lnSpc>
            </a:pPr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Проект закона Ненецкого автономного округа «Об исполнении окружного бюджета за 2015 год»</a:t>
            </a:r>
          </a:p>
        </p:txBody>
      </p:sp>
      <p:sp>
        <p:nvSpPr>
          <p:cNvPr id="10" name="Line 8"/>
          <p:cNvSpPr>
            <a:spLocks noChangeShapeType="1"/>
          </p:cNvSpPr>
          <p:nvPr/>
        </p:nvSpPr>
        <p:spPr bwMode="auto">
          <a:xfrm>
            <a:off x="2267745" y="3551238"/>
            <a:ext cx="6534420" cy="0"/>
          </a:xfrm>
          <a:prstGeom prst="line">
            <a:avLst/>
          </a:prstGeom>
          <a:noFill/>
          <a:ln w="19050">
            <a:solidFill>
              <a:schemeClr val="bg1">
                <a:lumMod val="75000"/>
              </a:schemeClr>
            </a:solidFill>
            <a:round/>
            <a:headEnd/>
            <a:tailEnd type="none" w="sm" len="med"/>
          </a:ln>
          <a:effectLst/>
        </p:spPr>
        <p:txBody>
          <a:bodyPr lIns="91409" tIns="45705" rIns="91409" bIns="45705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200" dirty="0">
              <a:latin typeface="+mn-lt"/>
            </a:endParaRPr>
          </a:p>
        </p:txBody>
      </p:sp>
      <p:sp>
        <p:nvSpPr>
          <p:cNvPr id="11" name="Line 9"/>
          <p:cNvSpPr>
            <a:spLocks noChangeShapeType="1"/>
          </p:cNvSpPr>
          <p:nvPr/>
        </p:nvSpPr>
        <p:spPr bwMode="auto">
          <a:xfrm>
            <a:off x="2267745" y="4102100"/>
            <a:ext cx="6534420" cy="0"/>
          </a:xfrm>
          <a:prstGeom prst="line">
            <a:avLst/>
          </a:prstGeom>
          <a:noFill/>
          <a:ln w="19050">
            <a:solidFill>
              <a:schemeClr val="bg1">
                <a:lumMod val="75000"/>
              </a:schemeClr>
            </a:solidFill>
            <a:round/>
            <a:headEnd/>
            <a:tailEnd type="none" w="sm" len="med"/>
          </a:ln>
          <a:effectLst/>
        </p:spPr>
        <p:txBody>
          <a:bodyPr lIns="91409" tIns="45705" rIns="91409" bIns="45705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200" dirty="0">
              <a:latin typeface="+mn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80883" y="3623765"/>
            <a:ext cx="4479834" cy="3888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836337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 txBox="1">
            <a:spLocks/>
          </p:cNvSpPr>
          <p:nvPr/>
        </p:nvSpPr>
        <p:spPr>
          <a:xfrm>
            <a:off x="0" y="44872"/>
            <a:ext cx="9144000" cy="431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Структура 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расходов окружного бюджета в 2015 году</a:t>
            </a:r>
            <a:endParaRPr lang="ru-RU" sz="22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5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50789" y="6492875"/>
            <a:ext cx="658416" cy="365125"/>
          </a:xfrm>
        </p:spPr>
        <p:txBody>
          <a:bodyPr/>
          <a:lstStyle/>
          <a:p>
            <a:fld id="{F3359D2E-1A80-46DE-AE46-AA1688E1E5B7}" type="slidenum">
              <a:rPr lang="ru-RU" sz="1400" smtClean="0"/>
              <a:pPr/>
              <a:t>10</a:t>
            </a:fld>
            <a:endParaRPr lang="ru-RU" sz="1400" dirty="0"/>
          </a:p>
        </p:txBody>
      </p:sp>
      <p:cxnSp>
        <p:nvCxnSpPr>
          <p:cNvPr id="96" name="Прямая соединительная линия 7"/>
          <p:cNvCxnSpPr/>
          <p:nvPr/>
        </p:nvCxnSpPr>
        <p:spPr>
          <a:xfrm>
            <a:off x="0" y="548680"/>
            <a:ext cx="9154596" cy="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3" name="Заголовок 1"/>
          <p:cNvSpPr txBox="1">
            <a:spLocks/>
          </p:cNvSpPr>
          <p:nvPr/>
        </p:nvSpPr>
        <p:spPr>
          <a:xfrm>
            <a:off x="7812359" y="564119"/>
            <a:ext cx="1136535" cy="2159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млн. руб.</a:t>
            </a:r>
            <a:endParaRPr lang="ru-RU" sz="1800" i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Диаграмма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810168808"/>
              </p:ext>
            </p:extLst>
          </p:nvPr>
        </p:nvGraphicFramePr>
        <p:xfrm>
          <a:off x="0" y="926696"/>
          <a:ext cx="9108504" cy="59102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115699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 txBox="1">
            <a:spLocks/>
          </p:cNvSpPr>
          <p:nvPr/>
        </p:nvSpPr>
        <p:spPr>
          <a:xfrm>
            <a:off x="0" y="332904"/>
            <a:ext cx="9144000" cy="431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расходах окружного бюджета в рамках государственных </a:t>
            </a:r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 Ненецкого автономного 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округа и непрограммных мероприятий в 2015 году</a:t>
            </a:r>
            <a:endParaRPr lang="ru-RU" sz="2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5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50789" y="6492875"/>
            <a:ext cx="658416" cy="365125"/>
          </a:xfrm>
        </p:spPr>
        <p:txBody>
          <a:bodyPr/>
          <a:lstStyle/>
          <a:p>
            <a:fld id="{F3359D2E-1A80-46DE-AE46-AA1688E1E5B7}" type="slidenum">
              <a:rPr lang="ru-RU" sz="1400" smtClean="0"/>
              <a:pPr/>
              <a:t>11</a:t>
            </a:fld>
            <a:endParaRPr lang="ru-RU" sz="1400" dirty="0"/>
          </a:p>
        </p:txBody>
      </p:sp>
      <p:cxnSp>
        <p:nvCxnSpPr>
          <p:cNvPr id="96" name="Прямая соединительная линия 7"/>
          <p:cNvCxnSpPr/>
          <p:nvPr/>
        </p:nvCxnSpPr>
        <p:spPr>
          <a:xfrm>
            <a:off x="0" y="1124744"/>
            <a:ext cx="9154596" cy="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graphicFrame>
        <p:nvGraphicFramePr>
          <p:cNvPr id="9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025957158"/>
              </p:ext>
            </p:extLst>
          </p:nvPr>
        </p:nvGraphicFramePr>
        <p:xfrm>
          <a:off x="-252536" y="2820741"/>
          <a:ext cx="8877796" cy="40372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2" name="Диаграмма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944726171"/>
              </p:ext>
            </p:extLst>
          </p:nvPr>
        </p:nvGraphicFramePr>
        <p:xfrm>
          <a:off x="2771800" y="1412776"/>
          <a:ext cx="6649566" cy="2088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Заголовок 1"/>
          <p:cNvSpPr txBox="1">
            <a:spLocks/>
          </p:cNvSpPr>
          <p:nvPr/>
        </p:nvSpPr>
        <p:spPr>
          <a:xfrm>
            <a:off x="7812359" y="1196876"/>
            <a:ext cx="1136535" cy="2159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млн. руб.</a:t>
            </a:r>
            <a:endParaRPr lang="ru-RU" sz="1800" i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53517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 txBox="1">
            <a:spLocks/>
          </p:cNvSpPr>
          <p:nvPr/>
        </p:nvSpPr>
        <p:spPr>
          <a:xfrm>
            <a:off x="0" y="167323"/>
            <a:ext cx="9144000" cy="431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об исполнении государственных программ Ненецкого автономного округа</a:t>
            </a:r>
          </a:p>
        </p:txBody>
      </p:sp>
      <p:sp>
        <p:nvSpPr>
          <p:cNvPr id="95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50789" y="6492875"/>
            <a:ext cx="658416" cy="365125"/>
          </a:xfrm>
        </p:spPr>
        <p:txBody>
          <a:bodyPr/>
          <a:lstStyle/>
          <a:p>
            <a:fld id="{F3359D2E-1A80-46DE-AE46-AA1688E1E5B7}" type="slidenum">
              <a:rPr lang="ru-RU" sz="1400" smtClean="0"/>
              <a:pPr/>
              <a:t>12</a:t>
            </a:fld>
            <a:endParaRPr lang="ru-RU" sz="1400" dirty="0"/>
          </a:p>
        </p:txBody>
      </p:sp>
      <p:cxnSp>
        <p:nvCxnSpPr>
          <p:cNvPr id="96" name="Прямая соединительная линия 7"/>
          <p:cNvCxnSpPr/>
          <p:nvPr/>
        </p:nvCxnSpPr>
        <p:spPr>
          <a:xfrm>
            <a:off x="-21192" y="707495"/>
            <a:ext cx="9154596" cy="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048144633"/>
              </p:ext>
            </p:extLst>
          </p:nvPr>
        </p:nvGraphicFramePr>
        <p:xfrm>
          <a:off x="107503" y="944662"/>
          <a:ext cx="9025901" cy="57967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Заголовок 1"/>
          <p:cNvSpPr txBox="1">
            <a:spLocks/>
          </p:cNvSpPr>
          <p:nvPr/>
        </p:nvSpPr>
        <p:spPr>
          <a:xfrm>
            <a:off x="7971969" y="692696"/>
            <a:ext cx="1136535" cy="2159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млн. руб.</a:t>
            </a:r>
            <a:endParaRPr lang="ru-RU" sz="1800" i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68040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358124787"/>
              </p:ext>
            </p:extLst>
          </p:nvPr>
        </p:nvGraphicFramePr>
        <p:xfrm>
          <a:off x="35496" y="836712"/>
          <a:ext cx="9001000" cy="5904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50789" y="6492875"/>
            <a:ext cx="658416" cy="365125"/>
          </a:xfrm>
        </p:spPr>
        <p:txBody>
          <a:bodyPr/>
          <a:lstStyle/>
          <a:p>
            <a:fld id="{F3359D2E-1A80-46DE-AE46-AA1688E1E5B7}" type="slidenum">
              <a:rPr lang="ru-RU" sz="1400" smtClean="0"/>
              <a:pPr/>
              <a:t>13</a:t>
            </a:fld>
            <a:endParaRPr lang="ru-RU" sz="1400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27446" y="16463"/>
            <a:ext cx="9001000" cy="70749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Бюджетные инвестиции в объекты капитального строительства государственной 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собственности за 2015 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год</a:t>
            </a:r>
            <a:endParaRPr lang="ru-RU" sz="22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-10596" y="836712"/>
            <a:ext cx="9154596" cy="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406051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50789" y="6492875"/>
            <a:ext cx="658416" cy="365125"/>
          </a:xfrm>
        </p:spPr>
        <p:txBody>
          <a:bodyPr/>
          <a:lstStyle/>
          <a:p>
            <a:fld id="{F3359D2E-1A80-46DE-AE46-AA1688E1E5B7}" type="slidenum">
              <a:rPr lang="ru-RU" sz="1400" smtClean="0"/>
              <a:pPr/>
              <a:t>14</a:t>
            </a:fld>
            <a:endParaRPr lang="ru-RU" sz="1400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27446" y="16463"/>
            <a:ext cx="9001000" cy="70749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Введенные в 2015 году объекты 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капитального строительства государственной 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собственности</a:t>
            </a:r>
            <a:endParaRPr lang="ru-RU" sz="22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-10596" y="836712"/>
            <a:ext cx="9154596" cy="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889059804"/>
              </p:ext>
            </p:extLst>
          </p:nvPr>
        </p:nvGraphicFramePr>
        <p:xfrm>
          <a:off x="34229" y="908717"/>
          <a:ext cx="9074275" cy="55797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292108"/>
                <a:gridCol w="1782167"/>
              </a:tblGrid>
              <a:tr h="254697"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Наименование объекта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57" marR="55857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Times New Roman"/>
                          <a:ea typeface="Times New Roman"/>
                        </a:rPr>
                        <a:t>Местонахождения объекта</a:t>
                      </a:r>
                      <a:endParaRPr lang="ru-RU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5857" marR="55857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282315">
                <a:tc>
                  <a:txBody>
                    <a:bodyPr/>
                    <a:lstStyle/>
                    <a:p>
                      <a:pPr indent="0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Многоквартирный 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жилой дом №1 на ул. Заводская в г. Нарьян-Мар 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НАО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5857" marR="55857" marT="0" marB="0" anchor="ctr"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г. Нарьян-Мар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5857" marR="55857" marT="0" marB="0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indent="0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2-х 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квартирный жилой дом № 1 МО «</a:t>
                      </a:r>
                      <a:r>
                        <a:rPr lang="ru-RU" sz="1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Андегский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сельсовет» 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НАО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5857" marR="55857" marT="0" marB="0" anchor="ctr"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д. </a:t>
                      </a:r>
                      <a:r>
                        <a:rPr lang="ru-RU" sz="1200" b="0" dirty="0" err="1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Андег</a:t>
                      </a:r>
                      <a:endParaRPr lang="ru-RU" sz="1200" b="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5857" marR="55857" marT="0" marB="0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indent="0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12-ти 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квартирный жилой дом МО «</a:t>
                      </a:r>
                      <a:r>
                        <a:rPr lang="ru-RU" sz="1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Пешский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сельсовет» 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НАО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5857" marR="55857" marT="0" marB="0" anchor="ctr"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с. Нижняя Пеша</a:t>
                      </a:r>
                      <a:endParaRPr lang="ru-RU" sz="1200" b="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5857" marR="55857" marT="0" marB="0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</a:tr>
              <a:tr h="282618">
                <a:tc>
                  <a:txBody>
                    <a:bodyPr/>
                    <a:lstStyle/>
                    <a:p>
                      <a:pPr indent="0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4-х 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квартирный жилой дом в п. </a:t>
                      </a:r>
                      <a:r>
                        <a:rPr lang="ru-RU" sz="1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Усть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-Кара МО «Карский сельсовет» 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НАО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5857" marR="55857" marT="0" marB="0" anchor="ctr"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п. </a:t>
                      </a:r>
                      <a:r>
                        <a:rPr lang="ru-RU" sz="1200" b="0" dirty="0" err="1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Усть</a:t>
                      </a:r>
                      <a:r>
                        <a:rPr lang="ru-RU" sz="1200" b="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-Кара</a:t>
                      </a:r>
                    </a:p>
                  </a:txBody>
                  <a:tcPr marL="55857" marR="55857" marT="0" marB="0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82618">
                <a:tc>
                  <a:txBody>
                    <a:bodyPr/>
                    <a:lstStyle/>
                    <a:p>
                      <a:pPr indent="0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4-х 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квартирный жилой дом № 2  в п. </a:t>
                      </a:r>
                      <a:r>
                        <a:rPr lang="ru-RU" sz="1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Усть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-Кара 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НАО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5857" marR="55857" marT="0" marB="0" anchor="ctr"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п. </a:t>
                      </a:r>
                      <a:r>
                        <a:rPr lang="ru-RU" sz="1200" b="0" dirty="0" err="1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Усть</a:t>
                      </a:r>
                      <a:r>
                        <a:rPr lang="ru-RU" sz="1200" b="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-Кара</a:t>
                      </a:r>
                    </a:p>
                  </a:txBody>
                  <a:tcPr marL="55857" marR="55857" marT="0" marB="0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</a:tr>
              <a:tr h="282618">
                <a:tc>
                  <a:txBody>
                    <a:bodyPr/>
                    <a:lstStyle/>
                    <a:p>
                      <a:pPr indent="0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4-х 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квартирный жилой дом МО «Хорей-</a:t>
                      </a:r>
                      <a:r>
                        <a:rPr lang="ru-RU" sz="1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Верский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сельсовет» 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НАО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5857" marR="55857" marT="0" marB="0" anchor="ctr"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п. Хорей-Вер</a:t>
                      </a:r>
                      <a:endParaRPr lang="ru-RU" sz="1200" b="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5857" marR="55857" marT="0" marB="0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82618">
                <a:tc>
                  <a:txBody>
                    <a:bodyPr/>
                    <a:lstStyle/>
                    <a:p>
                      <a:pPr indent="0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2-х 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квартирный жилой дом № 2 в п. </a:t>
                      </a:r>
                      <a:r>
                        <a:rPr lang="ru-RU" sz="1200" b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Индига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5857" marR="55857" marT="0" marB="0" anchor="ctr"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п. </a:t>
                      </a:r>
                      <a:r>
                        <a:rPr lang="ru-RU" sz="1200" b="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Индига</a:t>
                      </a:r>
                      <a:endParaRPr lang="ru-RU" sz="1200" b="0" dirty="0" smtClean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5857" marR="55857" marT="0" marB="0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</a:tr>
              <a:tr h="282618">
                <a:tc>
                  <a:txBody>
                    <a:bodyPr/>
                    <a:lstStyle/>
                    <a:p>
                      <a:pPr indent="0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24-х 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квартирный жилой дом № 2 по ул. Озерная   п. Искателей 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НАО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5857" marR="55857" marT="0" marB="0" anchor="ctr"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п. Искателей</a:t>
                      </a:r>
                      <a:endParaRPr lang="ru-RU" sz="1200" b="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5857" marR="55857" marT="0" marB="0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43094">
                <a:tc>
                  <a:txBody>
                    <a:bodyPr/>
                    <a:lstStyle/>
                    <a:p>
                      <a:pPr indent="0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24-х 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квартирный жилой дом по ул. Губкина, район дома № 1 «Б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5857" marR="55857" marT="0" marB="0" anchor="ctr"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п. Искателей</a:t>
                      </a:r>
                      <a:endParaRPr lang="ru-RU" sz="1200" b="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5857" marR="55857" marT="0" marB="0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</a:tr>
              <a:tr h="205266">
                <a:tc>
                  <a:txBody>
                    <a:bodyPr/>
                    <a:lstStyle/>
                    <a:p>
                      <a:pPr indent="0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Приобретение 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квартир 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для формирования специализированного жилищного фонда МО «</a:t>
                      </a:r>
                      <a:r>
                        <a:rPr lang="ru-RU" sz="1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Коткинский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сельсовет» НАО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5857" marR="55857" marT="0" marB="0" anchor="ctr"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с. </a:t>
                      </a:r>
                      <a:r>
                        <a:rPr lang="ru-RU" sz="1200" b="0" dirty="0" err="1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Коткино</a:t>
                      </a:r>
                      <a:endParaRPr lang="ru-RU" sz="1200" b="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5857" marR="55857" marT="0" marB="0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82618">
                <a:tc>
                  <a:txBody>
                    <a:bodyPr/>
                    <a:lstStyle/>
                    <a:p>
                      <a:pPr indent="0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11-секционный 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жилой дом по ул. Авиаторов в г. Нарьян-Маре 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НАО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5857" marR="55857" marT="0" marB="0" anchor="ctr"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г. Нарьян-Мар</a:t>
                      </a:r>
                    </a:p>
                  </a:txBody>
                  <a:tcPr marL="55857" marR="55857" marT="0" marB="0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</a:tr>
              <a:tr h="267140">
                <a:tc>
                  <a:txBody>
                    <a:bodyPr/>
                    <a:lstStyle/>
                    <a:p>
                      <a:pPr indent="0">
                        <a:spcAft>
                          <a:spcPts val="0"/>
                        </a:spcAft>
                      </a:pPr>
                      <a:r>
                        <a:rPr lang="ru-RU" sz="1200" b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Здание культурно-досугового учреждения в п. Выучейский МО «Тиманский сельсовет»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5857" marR="55857" marT="0" marB="0" anchor="ctr"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п. </a:t>
                      </a:r>
                      <a:r>
                        <a:rPr lang="ru-RU" sz="1200" b="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Выучейский</a:t>
                      </a:r>
                      <a:r>
                        <a:rPr lang="ru-RU" sz="12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200" b="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5857" marR="55857" marT="0" marB="0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45248">
                <a:tc>
                  <a:txBody>
                    <a:bodyPr/>
                    <a:lstStyle/>
                    <a:p>
                      <a:pPr indent="0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Здание культурно-досугового учреждения в д. </a:t>
                      </a:r>
                      <a:r>
                        <a:rPr lang="ru-RU" sz="1200" b="0" dirty="0" err="1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Вижас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МО «Омский сельсовет»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5857" marR="55857" marT="0" marB="0" anchor="ctr"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д. </a:t>
                      </a:r>
                      <a:r>
                        <a:rPr lang="ru-RU" sz="1200" b="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Вижас</a:t>
                      </a:r>
                      <a:endParaRPr lang="ru-RU" sz="1200" b="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5857" marR="55857" marT="0" marB="0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indent="0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Лабораторно-диагностический 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корпус для ОГУЗ 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«Ненецкая 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окружная 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больница»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5857" marR="55857" marT="0" marB="0" anchor="ctr"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г. Нарьян-Мар</a:t>
                      </a:r>
                    </a:p>
                  </a:txBody>
                  <a:tcPr marL="55857" marR="55857" marT="0" marB="0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45248">
                <a:tc>
                  <a:txBody>
                    <a:bodyPr/>
                    <a:lstStyle/>
                    <a:p>
                      <a:pPr indent="0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Спортивный 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зал в с. </a:t>
                      </a:r>
                      <a:r>
                        <a:rPr lang="ru-RU" sz="1200" b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Оксино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Ненецкого автономного округа 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5857" marR="55857" marT="0" marB="0" anchor="ctr"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с. </a:t>
                      </a:r>
                      <a:r>
                        <a:rPr lang="ru-RU" sz="1200" b="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Оксино</a:t>
                      </a:r>
                      <a:r>
                        <a:rPr lang="ru-RU" sz="12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200" b="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5857" marR="55857" marT="0" marB="0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</a:tr>
              <a:tr h="229584">
                <a:tc>
                  <a:txBody>
                    <a:bodyPr/>
                    <a:lstStyle/>
                    <a:p>
                      <a:pPr indent="0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Приобретение 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 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котельных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5857" marR="55857" marT="0" marB="0" anchor="ctr"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г. Нарьян-Мар</a:t>
                      </a:r>
                    </a:p>
                  </a:txBody>
                  <a:tcPr marL="55857" marR="55857" marT="0" marB="0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82618">
                <a:tc>
                  <a:txBody>
                    <a:bodyPr/>
                    <a:lstStyle/>
                    <a:p>
                      <a:pPr indent="0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Гараж 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для спецтехники МО 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«Карский сельсовет»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5857" marR="55857" marT="0" marB="0" anchor="ctr"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п. </a:t>
                      </a:r>
                      <a:r>
                        <a:rPr lang="ru-RU" sz="1200" b="0" dirty="0" err="1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Усть</a:t>
                      </a:r>
                      <a:r>
                        <a:rPr lang="ru-RU" sz="1200" b="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-Кара</a:t>
                      </a:r>
                    </a:p>
                  </a:txBody>
                  <a:tcPr marL="55857" marR="55857" marT="0" marB="0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</a:tr>
              <a:tr h="282618">
                <a:tc>
                  <a:txBody>
                    <a:bodyPr/>
                    <a:lstStyle/>
                    <a:p>
                      <a:pPr indent="0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Приют 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для бездомных животных в г. 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Нарьян-Маре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5857" marR="55857" marT="0" marB="0" anchor="ctr"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г. Нарьян-Мар</a:t>
                      </a:r>
                    </a:p>
                  </a:txBody>
                  <a:tcPr marL="55857" marR="55857" marT="0" marB="0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82618">
                <a:tc>
                  <a:txBody>
                    <a:bodyPr/>
                    <a:lstStyle/>
                    <a:p>
                      <a:pPr indent="0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Здание 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Ненецкой станции по борьбе с болезнями 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животных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55857" marR="55857" marT="0" marB="0" anchor="ctr">
                    <a:lnR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г. Нарьян-Мар</a:t>
                      </a:r>
                    </a:p>
                  </a:txBody>
                  <a:tcPr marL="55857" marR="55857" marT="0" marB="0" anchor="ctr">
                    <a:lnL w="12700" cap="flat" cmpd="sng" algn="ctr">
                      <a:solidFill>
                        <a:schemeClr val="tx2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508276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 txBox="1">
            <a:spLocks/>
          </p:cNvSpPr>
          <p:nvPr/>
        </p:nvSpPr>
        <p:spPr>
          <a:xfrm>
            <a:off x="0" y="1"/>
            <a:ext cx="9144000" cy="5486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 долговой нагрузке окружного бюджета в 2015 году</a:t>
            </a:r>
            <a:endParaRPr lang="ru-RU" sz="18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5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50789" y="6492875"/>
            <a:ext cx="658416" cy="365125"/>
          </a:xfrm>
        </p:spPr>
        <p:txBody>
          <a:bodyPr/>
          <a:lstStyle/>
          <a:p>
            <a:fld id="{F3359D2E-1A80-46DE-AE46-AA1688E1E5B7}" type="slidenum">
              <a:rPr lang="ru-RU" sz="1400" smtClean="0"/>
              <a:pPr/>
              <a:t>15</a:t>
            </a:fld>
            <a:endParaRPr lang="ru-RU" sz="1400" dirty="0"/>
          </a:p>
        </p:txBody>
      </p:sp>
      <p:cxnSp>
        <p:nvCxnSpPr>
          <p:cNvPr id="96" name="Прямая соединительная линия 7"/>
          <p:cNvCxnSpPr/>
          <p:nvPr/>
        </p:nvCxnSpPr>
        <p:spPr>
          <a:xfrm>
            <a:off x="-21192" y="548680"/>
            <a:ext cx="9154596" cy="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0" name="Заголовок 1"/>
          <p:cNvSpPr txBox="1">
            <a:spLocks/>
          </p:cNvSpPr>
          <p:nvPr/>
        </p:nvSpPr>
        <p:spPr>
          <a:xfrm>
            <a:off x="8028384" y="548680"/>
            <a:ext cx="1136535" cy="2159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млн. руб.</a:t>
            </a:r>
            <a:endParaRPr lang="ru-RU" sz="1800" i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xmlns="" val="3828772081"/>
              </p:ext>
            </p:extLst>
          </p:nvPr>
        </p:nvGraphicFramePr>
        <p:xfrm>
          <a:off x="107504" y="1268760"/>
          <a:ext cx="5328592" cy="3168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xmlns="" val="1712843007"/>
              </p:ext>
            </p:extLst>
          </p:nvPr>
        </p:nvGraphicFramePr>
        <p:xfrm>
          <a:off x="4520943" y="4329100"/>
          <a:ext cx="4417388" cy="2880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Заголовок 1"/>
          <p:cNvSpPr txBox="1">
            <a:spLocks/>
          </p:cNvSpPr>
          <p:nvPr/>
        </p:nvSpPr>
        <p:spPr>
          <a:xfrm>
            <a:off x="755576" y="908720"/>
            <a:ext cx="4320480" cy="2880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Государственный долг</a:t>
            </a:r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4963555" y="4329100"/>
            <a:ext cx="4201364" cy="3600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государственного долга</a:t>
            </a:r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77334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244408" y="6365249"/>
            <a:ext cx="658416" cy="365125"/>
          </a:xfrm>
        </p:spPr>
        <p:txBody>
          <a:bodyPr/>
          <a:lstStyle/>
          <a:p>
            <a:fld id="{F3359D2E-1A80-46DE-AE46-AA1688E1E5B7}" type="slidenum">
              <a:rPr lang="ru-RU" sz="1400" smtClean="0"/>
              <a:pPr/>
              <a:t>16</a:t>
            </a:fld>
            <a:endParaRPr lang="ru-RU" sz="1400" dirty="0"/>
          </a:p>
        </p:txBody>
      </p:sp>
      <p:sp>
        <p:nvSpPr>
          <p:cNvPr id="9" name="Объект 2"/>
          <p:cNvSpPr>
            <a:spLocks noGrp="1"/>
          </p:cNvSpPr>
          <p:nvPr>
            <p:ph idx="1"/>
          </p:nvPr>
        </p:nvSpPr>
        <p:spPr>
          <a:xfrm>
            <a:off x="-23614" y="1844824"/>
            <a:ext cx="9144000" cy="1800201"/>
          </a:xfrm>
        </p:spPr>
        <p:txBody>
          <a:bodyPr>
            <a:noAutofit/>
          </a:bodyPr>
          <a:lstStyle/>
          <a:p>
            <a:pPr marL="97200" indent="0">
              <a:spcBef>
                <a:spcPts val="0"/>
              </a:spcBef>
              <a:spcAft>
                <a:spcPts val="500"/>
              </a:spcAft>
              <a:buNone/>
            </a:pP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7200" indent="0" algn="ctr">
              <a:spcBef>
                <a:spcPts val="0"/>
              </a:spcBef>
              <a:spcAft>
                <a:spcPts val="500"/>
              </a:spcAft>
              <a:buNone/>
            </a:pP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</a:p>
          <a:p>
            <a:pPr marL="97200" indent="0">
              <a:spcBef>
                <a:spcPts val="0"/>
              </a:spcBef>
              <a:spcAft>
                <a:spcPts val="500"/>
              </a:spcAft>
              <a:buNone/>
            </a:pPr>
            <a:endParaRPr lang="ru-RU" sz="18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7200" indent="0">
              <a:spcBef>
                <a:spcPts val="0"/>
              </a:spcBef>
              <a:spcAft>
                <a:spcPts val="500"/>
              </a:spcAft>
              <a:buNone/>
            </a:pPr>
            <a:endParaRPr lang="ru-RU" sz="185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7200" indent="0">
              <a:spcBef>
                <a:spcPts val="0"/>
              </a:spcBef>
              <a:spcAft>
                <a:spcPts val="500"/>
              </a:spcAft>
              <a:buNone/>
            </a:pPr>
            <a:endParaRPr lang="ru-RU" sz="18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7200" indent="0">
              <a:spcBef>
                <a:spcPts val="0"/>
              </a:spcBef>
              <a:spcAft>
                <a:spcPts val="500"/>
              </a:spcAft>
              <a:buNone/>
            </a:pPr>
            <a:endParaRPr lang="ru-RU" sz="18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80159" y="3717032"/>
            <a:ext cx="4479834" cy="3888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799893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 txBox="1">
            <a:spLocks/>
          </p:cNvSpPr>
          <p:nvPr/>
        </p:nvSpPr>
        <p:spPr>
          <a:xfrm>
            <a:off x="0" y="167323"/>
            <a:ext cx="9144000" cy="431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2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Основные </a:t>
            </a:r>
            <a:r>
              <a:rPr lang="ru-RU" sz="2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характеристики окружного бюджета за 2015 год</a:t>
            </a:r>
            <a:endParaRPr lang="ru-RU" sz="22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5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50789" y="6492875"/>
            <a:ext cx="658416" cy="365125"/>
          </a:xfrm>
        </p:spPr>
        <p:txBody>
          <a:bodyPr/>
          <a:lstStyle/>
          <a:p>
            <a:fld id="{F3359D2E-1A80-46DE-AE46-AA1688E1E5B7}" type="slidenum">
              <a:rPr lang="ru-RU" sz="1400" smtClean="0"/>
              <a:pPr/>
              <a:t>2</a:t>
            </a:fld>
            <a:endParaRPr lang="ru-RU" sz="1400" dirty="0"/>
          </a:p>
        </p:txBody>
      </p:sp>
      <p:cxnSp>
        <p:nvCxnSpPr>
          <p:cNvPr id="96" name="Прямая соединительная линия 7"/>
          <p:cNvCxnSpPr/>
          <p:nvPr/>
        </p:nvCxnSpPr>
        <p:spPr>
          <a:xfrm>
            <a:off x="-21192" y="707495"/>
            <a:ext cx="9154596" cy="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6" name="Заголовок 1"/>
          <p:cNvSpPr txBox="1">
            <a:spLocks/>
          </p:cNvSpPr>
          <p:nvPr/>
        </p:nvSpPr>
        <p:spPr>
          <a:xfrm>
            <a:off x="7539921" y="836712"/>
            <a:ext cx="1136535" cy="2159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млн. руб.</a:t>
            </a:r>
            <a:endParaRPr lang="ru-RU" sz="1800" i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538476718"/>
              </p:ext>
            </p:extLst>
          </p:nvPr>
        </p:nvGraphicFramePr>
        <p:xfrm>
          <a:off x="0" y="1124742"/>
          <a:ext cx="9143998" cy="5369004"/>
        </p:xfrm>
        <a:graphic>
          <a:graphicData uri="http://schemas.openxmlformats.org/drawingml/2006/table">
            <a:tbl>
              <a:tblPr/>
              <a:tblGrid>
                <a:gridCol w="4860032"/>
                <a:gridCol w="1296144"/>
                <a:gridCol w="1224136"/>
                <a:gridCol w="1080120"/>
                <a:gridCol w="683566"/>
              </a:tblGrid>
              <a:tr h="576066"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/>
                        </a:rPr>
                        <a:t> Показатель</a:t>
                      </a:r>
                    </a:p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7339" marR="7339" marT="7339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/>
                        </a:rPr>
                        <a:t>Утверждено</a:t>
                      </a:r>
                      <a:endParaRPr lang="ru-RU" sz="14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7339" marR="7339" marT="7339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/>
                        </a:rPr>
                        <a:t>Уточненный </a:t>
                      </a:r>
                      <a:r>
                        <a:rPr lang="ru-RU" sz="1400" b="1" i="0" u="none" strike="noStrike" dirty="0">
                          <a:solidFill>
                            <a:schemeClr val="bg1"/>
                          </a:solidFill>
                          <a:effectLst/>
                          <a:latin typeface="Times New Roman"/>
                        </a:rPr>
                        <a:t>план</a:t>
                      </a:r>
                    </a:p>
                  </a:txBody>
                  <a:tcPr marL="7339" marR="7339" marT="7339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/>
                        </a:rPr>
                        <a:t>Исполнено</a:t>
                      </a:r>
                      <a:endParaRPr lang="ru-RU" sz="14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7339" marR="7339" marT="7339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/>
                        </a:rPr>
                        <a:t>% </a:t>
                      </a:r>
                      <a:r>
                        <a:rPr lang="ru-RU" sz="1400" b="1" i="0" u="none" strike="noStrike" dirty="0" err="1" smtClean="0">
                          <a:solidFill>
                            <a:schemeClr val="bg1"/>
                          </a:solidFill>
                          <a:effectLst/>
                          <a:latin typeface="Times New Roman"/>
                        </a:rPr>
                        <a:t>испол</a:t>
                      </a:r>
                      <a:r>
                        <a:rPr lang="ru-RU" sz="14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Times New Roman"/>
                        </a:rPr>
                        <a:t>-нения</a:t>
                      </a:r>
                      <a:endParaRPr lang="ru-RU" sz="1400" b="1" i="0" u="none" strike="noStrike" dirty="0">
                        <a:solidFill>
                          <a:schemeClr val="bg1"/>
                        </a:solidFill>
                        <a:effectLst/>
                        <a:latin typeface="Times New Roman"/>
                      </a:endParaRPr>
                    </a:p>
                  </a:txBody>
                  <a:tcPr marL="7339" marR="7339" marT="7339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Доходы - всего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, в 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том числе: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339" marR="7339" marT="7339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1" algn="ctr" fontAlgn="ctr"/>
                      <a:r>
                        <a:rPr lang="ru-RU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15 480,3</a:t>
                      </a:r>
                      <a:endParaRPr lang="ru-RU" sz="1400" b="1" i="0" u="none" strike="noStrike" baseline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15 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972,0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16 329,8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102,2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8868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Безвозмездные поступления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339" marR="7339" marT="7339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1" algn="ctr" fontAlgn="ctr"/>
                      <a:r>
                        <a:rPr lang="ru-RU" sz="1400" b="0" i="1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335,0</a:t>
                      </a:r>
                      <a:endParaRPr lang="ru-RU" sz="1400" b="0" i="1" u="none" strike="noStrike" baseline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ctr"/>
                      <a:r>
                        <a:rPr lang="ru-RU" sz="1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960,3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ctr"/>
                      <a:r>
                        <a:rPr lang="ru-RU" sz="1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1 061,0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ctr"/>
                      <a:r>
                        <a:rPr lang="ru-RU" sz="1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110,5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805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Налоговые</a:t>
                      </a:r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, неналоговые </a:t>
                      </a:r>
                      <a:r>
                        <a:rPr lang="ru-RU" sz="1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доходы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339" marR="7339" marT="7339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1" algn="ctr" fontAlgn="ctr"/>
                      <a:r>
                        <a:rPr lang="ru-RU" sz="1400" b="0" i="1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15 145,3</a:t>
                      </a:r>
                      <a:endParaRPr lang="ru-RU" sz="1400" b="0" i="1" u="none" strike="noStrike" baseline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ctr"/>
                      <a:r>
                        <a:rPr lang="ru-RU" sz="1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15 011,7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ctr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15 </a:t>
                      </a:r>
                      <a:r>
                        <a:rPr lang="ru-RU" sz="1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268,8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ctr"/>
                      <a:r>
                        <a:rPr lang="ru-RU" sz="1400" b="0" i="1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101,7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Расходы</a:t>
                      </a:r>
                      <a:r>
                        <a:rPr lang="ru-RU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– 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всего</a:t>
                      </a:r>
                    </a:p>
                  </a:txBody>
                  <a:tcPr marL="7339" marR="7339" marT="7339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1" algn="ctr" fontAlgn="ctr"/>
                      <a:r>
                        <a:rPr lang="ru-RU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18 438,7</a:t>
                      </a:r>
                      <a:endParaRPr lang="ru-RU" sz="1400" b="1" i="0" u="none" strike="noStrike" baseline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19 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672,1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18 855,3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95,8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Профицит/Дефицит (+/-)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7339" marR="7339" marT="7339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1" algn="ctr" fontAlgn="ctr"/>
                      <a:r>
                        <a:rPr lang="ru-RU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-2 958,4</a:t>
                      </a:r>
                      <a:endParaRPr lang="ru-RU" sz="1400" b="1" i="0" u="none" strike="noStrike" baseline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ctr"/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-3 </a:t>
                      </a:r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700,1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-2 525,5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% </a:t>
                      </a:r>
                      <a:r>
                        <a:rPr lang="ru-RU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дефицита</a:t>
                      </a:r>
                    </a:p>
                  </a:txBody>
                  <a:tcPr marL="7339" marR="7339" marT="7339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1" algn="ctr" fontAlgn="ctr"/>
                      <a:r>
                        <a:rPr lang="ru-RU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19,5</a:t>
                      </a:r>
                      <a:endParaRPr lang="ru-RU" sz="1400" b="1" i="0" u="none" strike="noStrike" baseline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24,7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16,5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ctr"/>
                      <a:r>
                        <a:rPr lang="ru-RU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-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22699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>
                          <a:latin typeface="Times New Roman"/>
                        </a:rPr>
                        <a:t>Всего источников финансирования дефицита бюджета</a:t>
                      </a:r>
                    </a:p>
                  </a:txBody>
                  <a:tcPr marL="108000" marR="6938" marT="6938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1" algn="ctr" fontAlgn="b"/>
                      <a:r>
                        <a:rPr lang="ru-RU" sz="1400" b="1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2 958,4</a:t>
                      </a:r>
                      <a:endParaRPr lang="ru-RU" sz="1400" b="1" i="0" u="none" strike="noStrike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ru-RU" sz="1400" b="1" i="0" u="none" strike="noStrike" dirty="0" smtClean="0">
                          <a:latin typeface="Times New Roman"/>
                        </a:rPr>
                        <a:t>3 700,1</a:t>
                      </a:r>
                      <a:endParaRPr lang="ru-RU" sz="1400" b="1" i="0" u="none" strike="noStrike" dirty="0"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ru-RU" sz="1400" b="1" i="0" u="none" strike="noStrike" dirty="0" smtClean="0">
                          <a:latin typeface="Times New Roman"/>
                        </a:rPr>
                        <a:t>2 525,5</a:t>
                      </a:r>
                      <a:endParaRPr lang="ru-RU" sz="1400" b="1" i="0" u="none" strike="noStrike" dirty="0"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ru-RU" sz="1400" b="1" i="0" u="none" strike="noStrike" dirty="0" smtClean="0">
                          <a:latin typeface="Times New Roman"/>
                        </a:rPr>
                        <a:t>-</a:t>
                      </a:r>
                      <a:endParaRPr lang="ru-RU" sz="1400" b="1" i="0" u="none" strike="noStrike" dirty="0"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20698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latin typeface="Times New Roman"/>
                        </a:rPr>
                        <a:t>Изменение остатков на счетах по учету средств бюджета</a:t>
                      </a:r>
                    </a:p>
                  </a:txBody>
                  <a:tcPr marL="108000" marR="6938" marT="6938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1" algn="ctr" fontAlgn="b"/>
                      <a:r>
                        <a:rPr lang="ru-RU" sz="14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854,1</a:t>
                      </a:r>
                      <a:endParaRPr lang="ru-RU" sz="1400" b="0" i="0" u="none" strike="noStrike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ru-RU" sz="1400" b="0" i="0" u="none" strike="noStrike" dirty="0">
                          <a:latin typeface="Times New Roman"/>
                        </a:rPr>
                        <a:t>1 </a:t>
                      </a:r>
                      <a:r>
                        <a:rPr lang="ru-RU" sz="1400" b="0" i="0" u="none" strike="noStrike" dirty="0" smtClean="0">
                          <a:latin typeface="Times New Roman"/>
                        </a:rPr>
                        <a:t>695,8</a:t>
                      </a:r>
                      <a:endParaRPr lang="ru-RU" sz="14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ru-RU" sz="1400" b="0" i="0" u="none" strike="noStrike" dirty="0" smtClean="0">
                          <a:latin typeface="Times New Roman"/>
                        </a:rPr>
                        <a:t>1 521,5</a:t>
                      </a:r>
                      <a:endParaRPr lang="ru-RU" sz="14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ru-RU" sz="1400" b="0" i="0" u="none" strike="noStrike" dirty="0" smtClean="0">
                          <a:latin typeface="Times New Roman"/>
                        </a:rPr>
                        <a:t>89,7</a:t>
                      </a:r>
                      <a:endParaRPr lang="ru-RU" sz="14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latin typeface="Times New Roman"/>
                        </a:rPr>
                        <a:t>Бюджетные кредиты, предоставленные внутри страны в валюте Российской Федерации </a:t>
                      </a:r>
                    </a:p>
                  </a:txBody>
                  <a:tcPr marL="108000" marR="6938" marT="6938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1" algn="ctr" fontAlgn="b"/>
                      <a:r>
                        <a:rPr lang="ru-RU" sz="14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4,3</a:t>
                      </a:r>
                      <a:endParaRPr lang="ru-RU" sz="1400" b="0" i="0" u="none" strike="noStrike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ru-RU" sz="1400" b="0" i="0" u="none" strike="noStrike" dirty="0" smtClean="0">
                          <a:latin typeface="Times New Roman"/>
                        </a:rPr>
                        <a:t>4,3</a:t>
                      </a:r>
                      <a:endParaRPr lang="ru-RU" sz="14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ru-RU" sz="1400" b="0" i="0" u="none" strike="noStrike" dirty="0" smtClean="0">
                          <a:latin typeface="Times New Roman"/>
                        </a:rPr>
                        <a:t>3,9</a:t>
                      </a:r>
                      <a:endParaRPr lang="ru-RU" sz="14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ru-RU" sz="1400" b="0" i="0" u="none" strike="noStrike" dirty="0" smtClean="0">
                          <a:latin typeface="Times New Roman"/>
                        </a:rPr>
                        <a:t>91,2</a:t>
                      </a:r>
                      <a:endParaRPr lang="ru-RU" sz="14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02446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latin typeface="Times New Roman"/>
                        </a:rPr>
                        <a:t>Кредиты кредитных организаций в валюте Российской </a:t>
                      </a:r>
                      <a:r>
                        <a:rPr lang="ru-RU" sz="1400" b="0" i="0" u="none" strike="noStrike" dirty="0" smtClean="0">
                          <a:latin typeface="Times New Roman"/>
                        </a:rPr>
                        <a:t>Федерации</a:t>
                      </a:r>
                      <a:endParaRPr lang="ru-RU" sz="1400" b="0" i="0" u="none" strike="noStrike" dirty="0">
                        <a:latin typeface="Times New Roman"/>
                      </a:endParaRPr>
                    </a:p>
                  </a:txBody>
                  <a:tcPr marL="108000" marR="6938" marT="6938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1" algn="ctr" fontAlgn="b"/>
                      <a:r>
                        <a:rPr lang="ru-RU" sz="1400" b="0" kern="1200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2 100,0</a:t>
                      </a:r>
                      <a:endParaRPr lang="ru-RU" sz="1400" b="0" i="0" u="none" strike="noStrike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ru-RU" sz="1400" b="0" i="0" u="none" strike="noStrike" dirty="0" smtClean="0">
                          <a:latin typeface="Times New Roman"/>
                        </a:rPr>
                        <a:t>2 000,0</a:t>
                      </a:r>
                      <a:endParaRPr lang="ru-RU" sz="14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ru-RU" sz="1400" b="0" i="0" u="none" strike="noStrike" dirty="0" smtClean="0">
                          <a:latin typeface="Times New Roman"/>
                        </a:rPr>
                        <a:t>1 000,0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ru-RU" sz="1400" b="0" i="0" u="none" strike="noStrike" dirty="0" smtClean="0">
                          <a:latin typeface="Times New Roman"/>
                        </a:rPr>
                        <a:t>50,0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477195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>
                          <a:latin typeface="Times New Roman"/>
                        </a:rPr>
                        <a:t>Акции и иные формы участия в капитале, находящиеся в </a:t>
                      </a:r>
                      <a:r>
                        <a:rPr lang="ru-RU" sz="1400" b="0" i="0" u="none" strike="noStrike" dirty="0" smtClean="0">
                          <a:latin typeface="Times New Roman"/>
                        </a:rPr>
                        <a:t>государственной и муниципальной собственности</a:t>
                      </a:r>
                      <a:endParaRPr lang="ru-RU" sz="1400" b="0" i="0" u="none" strike="noStrike" dirty="0">
                        <a:latin typeface="Times New Roman"/>
                      </a:endParaRPr>
                    </a:p>
                  </a:txBody>
                  <a:tcPr marL="108000" marR="6938" marT="6938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1" algn="ctr" fontAlgn="b"/>
                      <a:r>
                        <a:rPr lang="ru-RU" sz="1400" b="0" i="0" u="none" strike="noStrike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</a:t>
                      </a:r>
                      <a:endParaRPr lang="ru-RU" sz="1400" b="0" i="0" u="none" strike="noStrike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ru-RU" sz="1400" b="0" i="0" u="none" strike="noStrike" dirty="0" smtClean="0">
                          <a:latin typeface="Times New Roman"/>
                        </a:rPr>
                        <a:t>0,0</a:t>
                      </a:r>
                      <a:endParaRPr lang="ru-RU" sz="14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ru-RU" sz="1400" b="0" i="0" u="none" strike="noStrike" dirty="0" smtClean="0">
                          <a:latin typeface="Times New Roman"/>
                        </a:rPr>
                        <a:t>0,0</a:t>
                      </a:r>
                      <a:endParaRPr lang="ru-RU" sz="14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fontAlgn="b"/>
                      <a:r>
                        <a:rPr lang="ru-RU" sz="1400" b="0" i="0" u="none" strike="noStrike" dirty="0" smtClean="0">
                          <a:latin typeface="Times New Roman"/>
                        </a:rPr>
                        <a:t>-</a:t>
                      </a:r>
                      <a:endParaRPr lang="ru-RU" sz="1400" b="0" i="0" u="none" strike="noStrike" dirty="0">
                        <a:latin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31569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400" b="0" i="1" u="none" strike="noStrike" kern="1200" dirty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+mn-cs"/>
                        </a:rPr>
                        <a:t>Остатки средств окружного бюджета на начало </a:t>
                      </a:r>
                      <a:r>
                        <a:rPr lang="ru-RU" sz="1400" b="0" i="1" u="none" strike="noStrike" kern="1200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+mn-cs"/>
                        </a:rPr>
                        <a:t>2015 </a:t>
                      </a:r>
                      <a:r>
                        <a:rPr lang="ru-RU" sz="1400" b="0" i="1" u="none" strike="noStrike" kern="1200" dirty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+mn-cs"/>
                        </a:rPr>
                        <a:t>года</a:t>
                      </a:r>
                    </a:p>
                  </a:txBody>
                  <a:tcPr marL="108000" marR="0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1" algn="ctr" defTabSz="914400" rtl="0" eaLnBrk="1" fontAlgn="ctr" latinLnBrk="0" hangingPunct="1"/>
                      <a:r>
                        <a:rPr lang="ru-RU" sz="1400" b="0" i="1" u="none" strike="noStrike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854,1</a:t>
                      </a:r>
                      <a:endParaRPr lang="ru-RU" sz="1400" b="0" i="1" u="none" strike="noStrike" kern="1200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1" u="none" strike="noStrike" kern="1200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+mn-cs"/>
                        </a:rPr>
                        <a:t>1 880,0</a:t>
                      </a:r>
                      <a:endParaRPr lang="ru-RU" sz="1400" b="0" i="1" u="none" strike="noStrike" kern="1200" dirty="0"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1" u="none" strike="noStrike" kern="1200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+mn-cs"/>
                        </a:rPr>
                        <a:t>1 880,0</a:t>
                      </a:r>
                      <a:endParaRPr lang="ru-RU" sz="1400" b="0" i="1" u="none" strike="noStrike" kern="1200" dirty="0"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1" u="none" strike="noStrike" kern="1200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+mn-cs"/>
                        </a:rPr>
                        <a:t>-</a:t>
                      </a:r>
                      <a:endParaRPr lang="ru-RU" sz="1400" b="0" i="1" u="none" strike="noStrike" kern="1200" dirty="0"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60040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400" b="0" i="1" u="none" strike="noStrike" kern="1200" dirty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+mn-cs"/>
                        </a:rPr>
                        <a:t>Остатки средств окружного бюджета на </a:t>
                      </a:r>
                      <a:r>
                        <a:rPr lang="ru-RU" sz="1400" b="0" i="1" u="none" strike="noStrike" kern="1200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+mn-cs"/>
                        </a:rPr>
                        <a:t>конец 2015 </a:t>
                      </a:r>
                      <a:r>
                        <a:rPr lang="ru-RU" sz="1400" b="0" i="1" u="none" strike="noStrike" kern="1200" dirty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+mn-cs"/>
                        </a:rPr>
                        <a:t>года</a:t>
                      </a:r>
                    </a:p>
                  </a:txBody>
                  <a:tcPr marL="108000" marR="0" marT="9525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1" algn="ctr" defTabSz="914400" rtl="0" eaLnBrk="1" fontAlgn="ctr" latinLnBrk="0" hangingPunct="1"/>
                      <a:r>
                        <a:rPr lang="ru-RU" sz="1400" b="0" i="1" u="none" strike="noStrike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1" u="none" strike="noStrike" kern="1200" dirty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+mn-cs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1" u="none" strike="noStrike" kern="1200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+mn-cs"/>
                        </a:rPr>
                        <a:t>358,5</a:t>
                      </a:r>
                      <a:endParaRPr lang="ru-RU" sz="1400" b="0" i="1" u="none" strike="noStrike" kern="1200" dirty="0"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1" u="none" strike="noStrike" kern="1200" dirty="0" smtClean="0">
                          <a:solidFill>
                            <a:schemeClr val="tx1"/>
                          </a:solidFill>
                          <a:latin typeface="Times New Roman"/>
                          <a:ea typeface="+mn-ea"/>
                          <a:cs typeface="+mn-cs"/>
                        </a:rPr>
                        <a:t>-</a:t>
                      </a:r>
                      <a:endParaRPr lang="ru-RU" sz="1400" b="0" i="1" u="none" strike="noStrike" kern="1200" dirty="0">
                        <a:solidFill>
                          <a:schemeClr val="tx1"/>
                        </a:solidFill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020036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 txBox="1">
            <a:spLocks/>
          </p:cNvSpPr>
          <p:nvPr/>
        </p:nvSpPr>
        <p:spPr>
          <a:xfrm>
            <a:off x="0" y="167323"/>
            <a:ext cx="9144000" cy="431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Структура доходов окружного бюджета за 2015 год</a:t>
            </a:r>
            <a:endParaRPr lang="ru-RU" sz="22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5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50789" y="6492875"/>
            <a:ext cx="658416" cy="365125"/>
          </a:xfrm>
        </p:spPr>
        <p:txBody>
          <a:bodyPr/>
          <a:lstStyle/>
          <a:p>
            <a:fld id="{F3359D2E-1A80-46DE-AE46-AA1688E1E5B7}" type="slidenum">
              <a:rPr lang="ru-RU" sz="1400" smtClean="0"/>
              <a:pPr/>
              <a:t>3</a:t>
            </a:fld>
            <a:endParaRPr lang="ru-RU" sz="1400" dirty="0"/>
          </a:p>
        </p:txBody>
      </p:sp>
      <p:cxnSp>
        <p:nvCxnSpPr>
          <p:cNvPr id="96" name="Прямая соединительная линия 7"/>
          <p:cNvCxnSpPr/>
          <p:nvPr/>
        </p:nvCxnSpPr>
        <p:spPr>
          <a:xfrm>
            <a:off x="-21192" y="707495"/>
            <a:ext cx="9154596" cy="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6" name="Заголовок 1"/>
          <p:cNvSpPr txBox="1">
            <a:spLocks/>
          </p:cNvSpPr>
          <p:nvPr/>
        </p:nvSpPr>
        <p:spPr>
          <a:xfrm>
            <a:off x="7539921" y="836712"/>
            <a:ext cx="1136535" cy="2159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млн. руб.</a:t>
            </a:r>
            <a:endParaRPr lang="ru-RU" sz="1800" i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xmlns="" val="2058923303"/>
              </p:ext>
            </p:extLst>
          </p:nvPr>
        </p:nvGraphicFramePr>
        <p:xfrm>
          <a:off x="0" y="735003"/>
          <a:ext cx="9120476" cy="44198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xmlns="" val="538464295"/>
              </p:ext>
            </p:extLst>
          </p:nvPr>
        </p:nvGraphicFramePr>
        <p:xfrm>
          <a:off x="1619672" y="4064486"/>
          <a:ext cx="6336704" cy="27935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xmlns="" val="2000687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 txBox="1">
            <a:spLocks/>
          </p:cNvSpPr>
          <p:nvPr/>
        </p:nvSpPr>
        <p:spPr>
          <a:xfrm>
            <a:off x="0" y="167323"/>
            <a:ext cx="9144000" cy="431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Структура налоговых доходов окружного бюджета за 2015 год</a:t>
            </a:r>
            <a:endParaRPr lang="ru-RU" sz="22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5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50789" y="6492875"/>
            <a:ext cx="658416" cy="365125"/>
          </a:xfrm>
        </p:spPr>
        <p:txBody>
          <a:bodyPr/>
          <a:lstStyle/>
          <a:p>
            <a:fld id="{F3359D2E-1A80-46DE-AE46-AA1688E1E5B7}" type="slidenum">
              <a:rPr lang="ru-RU" sz="1400" smtClean="0"/>
              <a:pPr/>
              <a:t>4</a:t>
            </a:fld>
            <a:endParaRPr lang="ru-RU" sz="1400" dirty="0"/>
          </a:p>
        </p:txBody>
      </p:sp>
      <p:cxnSp>
        <p:nvCxnSpPr>
          <p:cNvPr id="96" name="Прямая соединительная линия 7"/>
          <p:cNvCxnSpPr/>
          <p:nvPr/>
        </p:nvCxnSpPr>
        <p:spPr>
          <a:xfrm>
            <a:off x="-21192" y="707495"/>
            <a:ext cx="9154596" cy="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6" name="Заголовок 1"/>
          <p:cNvSpPr txBox="1">
            <a:spLocks/>
          </p:cNvSpPr>
          <p:nvPr/>
        </p:nvSpPr>
        <p:spPr>
          <a:xfrm>
            <a:off x="7539921" y="836712"/>
            <a:ext cx="1136535" cy="2159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млн. руб.</a:t>
            </a:r>
            <a:endParaRPr lang="ru-RU" sz="1800" i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xmlns="" val="3329615133"/>
              </p:ext>
            </p:extLst>
          </p:nvPr>
        </p:nvGraphicFramePr>
        <p:xfrm>
          <a:off x="0" y="836712"/>
          <a:ext cx="9133404" cy="5760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1650227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 txBox="1">
            <a:spLocks/>
          </p:cNvSpPr>
          <p:nvPr/>
        </p:nvSpPr>
        <p:spPr>
          <a:xfrm>
            <a:off x="0" y="167323"/>
            <a:ext cx="9144000" cy="431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1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Налоговые доходы, собираемые на территории Ненецкого автономного округа и распределяемые в соответствии с Договором с Архангельской </a:t>
            </a: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областью за 2015 год</a:t>
            </a:r>
            <a:endParaRPr lang="ru-RU" sz="18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5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50789" y="6492875"/>
            <a:ext cx="658416" cy="365125"/>
          </a:xfrm>
        </p:spPr>
        <p:txBody>
          <a:bodyPr/>
          <a:lstStyle/>
          <a:p>
            <a:fld id="{F3359D2E-1A80-46DE-AE46-AA1688E1E5B7}" type="slidenum">
              <a:rPr lang="ru-RU" sz="1400" smtClean="0"/>
              <a:pPr/>
              <a:t>5</a:t>
            </a:fld>
            <a:endParaRPr lang="ru-RU" sz="1400" dirty="0"/>
          </a:p>
        </p:txBody>
      </p:sp>
      <p:cxnSp>
        <p:nvCxnSpPr>
          <p:cNvPr id="96" name="Прямая соединительная линия 7"/>
          <p:cNvCxnSpPr/>
          <p:nvPr/>
        </p:nvCxnSpPr>
        <p:spPr>
          <a:xfrm>
            <a:off x="-21192" y="707495"/>
            <a:ext cx="9154596" cy="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6" name="Заголовок 1"/>
          <p:cNvSpPr txBox="1">
            <a:spLocks/>
          </p:cNvSpPr>
          <p:nvPr/>
        </p:nvSpPr>
        <p:spPr>
          <a:xfrm>
            <a:off x="7539921" y="836712"/>
            <a:ext cx="1136535" cy="2159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млн. руб.</a:t>
            </a:r>
            <a:endParaRPr lang="ru-RU" sz="1800" i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356080621"/>
              </p:ext>
            </p:extLst>
          </p:nvPr>
        </p:nvGraphicFramePr>
        <p:xfrm>
          <a:off x="35496" y="707495"/>
          <a:ext cx="9108504" cy="61058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07067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 txBox="1">
            <a:spLocks/>
          </p:cNvSpPr>
          <p:nvPr/>
        </p:nvSpPr>
        <p:spPr>
          <a:xfrm>
            <a:off x="0" y="167323"/>
            <a:ext cx="9144000" cy="431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Планируемые и фактические показатели налоговых доходов окружного бюджета за 2015 год</a:t>
            </a:r>
            <a:endParaRPr lang="ru-RU" sz="22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5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50789" y="6492875"/>
            <a:ext cx="658416" cy="365125"/>
          </a:xfrm>
        </p:spPr>
        <p:txBody>
          <a:bodyPr/>
          <a:lstStyle/>
          <a:p>
            <a:fld id="{F3359D2E-1A80-46DE-AE46-AA1688E1E5B7}" type="slidenum">
              <a:rPr lang="ru-RU" sz="1400" smtClean="0"/>
              <a:pPr/>
              <a:t>6</a:t>
            </a:fld>
            <a:endParaRPr lang="ru-RU" sz="1400" dirty="0"/>
          </a:p>
        </p:txBody>
      </p:sp>
      <p:cxnSp>
        <p:nvCxnSpPr>
          <p:cNvPr id="96" name="Прямая соединительная линия 7"/>
          <p:cNvCxnSpPr/>
          <p:nvPr/>
        </p:nvCxnSpPr>
        <p:spPr>
          <a:xfrm>
            <a:off x="-21192" y="707495"/>
            <a:ext cx="9154596" cy="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6" name="Заголовок 1"/>
          <p:cNvSpPr txBox="1">
            <a:spLocks/>
          </p:cNvSpPr>
          <p:nvPr/>
        </p:nvSpPr>
        <p:spPr>
          <a:xfrm>
            <a:off x="7539921" y="836712"/>
            <a:ext cx="1136535" cy="2159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млн. руб.</a:t>
            </a:r>
            <a:endParaRPr lang="ru-RU" sz="1800" i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xmlns="" val="2308337632"/>
              </p:ext>
            </p:extLst>
          </p:nvPr>
        </p:nvGraphicFramePr>
        <p:xfrm>
          <a:off x="35496" y="764704"/>
          <a:ext cx="9097908" cy="58326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19791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 txBox="1">
            <a:spLocks/>
          </p:cNvSpPr>
          <p:nvPr/>
        </p:nvSpPr>
        <p:spPr>
          <a:xfrm>
            <a:off x="0" y="167323"/>
            <a:ext cx="9144000" cy="431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2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Планируемые и фактические показатели </a:t>
            </a:r>
            <a:r>
              <a:rPr lang="ru-RU" sz="2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неналоговых </a:t>
            </a:r>
            <a:r>
              <a:rPr lang="ru-RU" sz="22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доходов окружного бюджета за 2015 год</a:t>
            </a:r>
          </a:p>
        </p:txBody>
      </p:sp>
      <p:sp>
        <p:nvSpPr>
          <p:cNvPr id="95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50789" y="6492875"/>
            <a:ext cx="658416" cy="365125"/>
          </a:xfrm>
        </p:spPr>
        <p:txBody>
          <a:bodyPr/>
          <a:lstStyle/>
          <a:p>
            <a:fld id="{F3359D2E-1A80-46DE-AE46-AA1688E1E5B7}" type="slidenum">
              <a:rPr lang="ru-RU" sz="1400" smtClean="0"/>
              <a:pPr/>
              <a:t>8</a:t>
            </a:fld>
            <a:endParaRPr lang="ru-RU" sz="1400" dirty="0"/>
          </a:p>
        </p:txBody>
      </p:sp>
      <p:cxnSp>
        <p:nvCxnSpPr>
          <p:cNvPr id="96" name="Прямая соединительная линия 7"/>
          <p:cNvCxnSpPr/>
          <p:nvPr/>
        </p:nvCxnSpPr>
        <p:spPr>
          <a:xfrm>
            <a:off x="-21192" y="707495"/>
            <a:ext cx="9154596" cy="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9" name="Заголовок 1"/>
          <p:cNvSpPr txBox="1">
            <a:spLocks/>
          </p:cNvSpPr>
          <p:nvPr/>
        </p:nvSpPr>
        <p:spPr>
          <a:xfrm>
            <a:off x="7812360" y="773212"/>
            <a:ext cx="1136535" cy="2159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млн. руб.</a:t>
            </a:r>
            <a:endParaRPr lang="ru-RU" sz="1800" i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4026412580"/>
              </p:ext>
            </p:extLst>
          </p:nvPr>
        </p:nvGraphicFramePr>
        <p:xfrm>
          <a:off x="179512" y="1014412"/>
          <a:ext cx="8856984" cy="55829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1827471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 txBox="1">
            <a:spLocks/>
          </p:cNvSpPr>
          <p:nvPr/>
        </p:nvSpPr>
        <p:spPr>
          <a:xfrm>
            <a:off x="0" y="167323"/>
            <a:ext cx="9144000" cy="431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2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Планируемые и фактические показатели </a:t>
            </a:r>
            <a:r>
              <a:rPr lang="ru-RU" sz="2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безвозмездных поступлений окружного </a:t>
            </a:r>
            <a:r>
              <a:rPr lang="ru-RU" sz="22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бюджета за 2015 год</a:t>
            </a:r>
          </a:p>
        </p:txBody>
      </p:sp>
      <p:sp>
        <p:nvSpPr>
          <p:cNvPr id="95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50789" y="6492875"/>
            <a:ext cx="658416" cy="365125"/>
          </a:xfrm>
        </p:spPr>
        <p:txBody>
          <a:bodyPr/>
          <a:lstStyle/>
          <a:p>
            <a:fld id="{F3359D2E-1A80-46DE-AE46-AA1688E1E5B7}" type="slidenum">
              <a:rPr lang="ru-RU" sz="1400" smtClean="0"/>
              <a:pPr/>
              <a:t>9</a:t>
            </a:fld>
            <a:endParaRPr lang="ru-RU" sz="1400" dirty="0"/>
          </a:p>
        </p:txBody>
      </p:sp>
      <p:cxnSp>
        <p:nvCxnSpPr>
          <p:cNvPr id="96" name="Прямая соединительная линия 7"/>
          <p:cNvCxnSpPr/>
          <p:nvPr/>
        </p:nvCxnSpPr>
        <p:spPr>
          <a:xfrm>
            <a:off x="-21192" y="707495"/>
            <a:ext cx="9154596" cy="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9" name="Заголовок 1"/>
          <p:cNvSpPr txBox="1">
            <a:spLocks/>
          </p:cNvSpPr>
          <p:nvPr/>
        </p:nvSpPr>
        <p:spPr>
          <a:xfrm>
            <a:off x="7812360" y="773212"/>
            <a:ext cx="1136535" cy="2159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i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млн. руб.</a:t>
            </a:r>
            <a:endParaRPr lang="ru-RU" sz="1800" i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87766582"/>
              </p:ext>
            </p:extLst>
          </p:nvPr>
        </p:nvGraphicFramePr>
        <p:xfrm>
          <a:off x="0" y="773213"/>
          <a:ext cx="9133404" cy="6084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4258437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F78B8099896FE04F813F1AE12B7B557B" ma:contentTypeVersion="1" ma:contentTypeDescription="Создание документа." ma:contentTypeScope="" ma:versionID="0f33a72c85a64536b7f215bd71cd58d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43eacf8147cfc4dac0bd851a823b7d9a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398E86E-34E6-43C1-BDE3-D5DBD1A07D4D}">
  <ds:schemaRefs>
    <ds:schemaRef ds:uri="http://schemas.microsoft.com/office/2006/documentManagement/types"/>
    <ds:schemaRef ds:uri="http://purl.org/dc/elements/1.1/"/>
    <ds:schemaRef ds:uri="http://purl.org/dc/terms/"/>
    <ds:schemaRef ds:uri="http://purl.org/dc/dcmitype/"/>
    <ds:schemaRef ds:uri="http://www.w3.org/XML/1998/namespace"/>
    <ds:schemaRef ds:uri="http://schemas.microsoft.com/office/2006/metadata/properties"/>
    <ds:schemaRef ds:uri="http://schemas.openxmlformats.org/package/2006/metadata/core-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1C05002A-9B10-48CF-9395-D37513357EB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25A96DA-204B-4320-90D6-73C5796ADA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2218</TotalTime>
  <Words>798</Words>
  <Application>Microsoft Office PowerPoint</Application>
  <PresentationFormat>Экран (4:3)</PresentationFormat>
  <Paragraphs>196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Пакулин Александр Николаевич</dc:creator>
  <cp:lastModifiedBy>Юрий</cp:lastModifiedBy>
  <cp:revision>59</cp:revision>
  <cp:lastPrinted>2016-05-11T16:41:20Z</cp:lastPrinted>
  <dcterms:created xsi:type="dcterms:W3CDTF">2016-05-05T15:21:05Z</dcterms:created>
  <dcterms:modified xsi:type="dcterms:W3CDTF">2016-11-28T12:23:04Z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0x010100F78B8099896FE04F813F1AE12B7B557B</vt:lpwstr>
  </property>
</Properties>
</file>